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75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9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8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189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45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88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6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3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3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1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92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9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6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6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9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1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1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3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6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6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6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45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8554" y="1959612"/>
            <a:ext cx="7239634" cy="1988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19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3567D"/>
                </a:solidFill>
                <a:latin typeface="Arial"/>
                <a:cs typeface="Arial"/>
              </a:rPr>
              <a:t>Анализ</a:t>
            </a:r>
            <a:r>
              <a:rPr sz="2800" b="1" spc="-15" dirty="0">
                <a:solidFill>
                  <a:srgbClr val="23567D"/>
                </a:solidFill>
                <a:latin typeface="Arial"/>
                <a:cs typeface="Arial"/>
              </a:rPr>
              <a:t> Порядка</a:t>
            </a:r>
            <a:r>
              <a:rPr sz="2800" b="1" spc="20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23567D"/>
                </a:solidFill>
                <a:latin typeface="Arial"/>
                <a:cs typeface="Arial"/>
              </a:rPr>
              <a:t>проведения</a:t>
            </a:r>
            <a:endParaRPr sz="2800" dirty="0">
              <a:latin typeface="Arial"/>
              <a:cs typeface="Arial"/>
            </a:endParaRPr>
          </a:p>
          <a:p>
            <a:pPr marL="12700" marR="5080" algn="ctr">
              <a:lnSpc>
                <a:spcPct val="90000"/>
              </a:lnSpc>
              <a:spcBef>
                <a:spcPts val="165"/>
              </a:spcBef>
            </a:pPr>
            <a:r>
              <a:rPr sz="2800" b="1" spc="-15" dirty="0">
                <a:solidFill>
                  <a:srgbClr val="23567D"/>
                </a:solidFill>
                <a:latin typeface="Arial"/>
                <a:cs typeface="Arial"/>
              </a:rPr>
              <a:t>всероссийской</a:t>
            </a:r>
            <a:r>
              <a:rPr sz="2800" b="1" spc="20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15" dirty="0">
                <a:solidFill>
                  <a:srgbClr val="23567D"/>
                </a:solidFill>
                <a:latin typeface="Arial"/>
                <a:cs typeface="Arial"/>
              </a:rPr>
              <a:t>олимпиады</a:t>
            </a:r>
            <a:r>
              <a:rPr sz="2800" b="1" spc="10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23567D"/>
                </a:solidFill>
                <a:latin typeface="Arial"/>
                <a:cs typeface="Arial"/>
              </a:rPr>
              <a:t>школьников, </a:t>
            </a:r>
            <a:r>
              <a:rPr sz="2800" b="1" spc="-760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23567D"/>
                </a:solidFill>
                <a:latin typeface="Arial"/>
                <a:cs typeface="Arial"/>
              </a:rPr>
              <a:t>утвержденного</a:t>
            </a:r>
            <a:r>
              <a:rPr sz="2800" b="1" spc="55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15" dirty="0">
                <a:solidFill>
                  <a:srgbClr val="23567D"/>
                </a:solidFill>
                <a:latin typeface="Arial"/>
                <a:cs typeface="Arial"/>
              </a:rPr>
              <a:t>приказом</a:t>
            </a:r>
            <a:r>
              <a:rPr sz="2800" b="1" spc="20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23567D"/>
                </a:solidFill>
                <a:latin typeface="Arial"/>
                <a:cs typeface="Arial"/>
              </a:rPr>
              <a:t>Министерства </a:t>
            </a:r>
            <a:r>
              <a:rPr sz="2800" b="1" spc="-5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15" dirty="0">
                <a:solidFill>
                  <a:srgbClr val="23567D"/>
                </a:solidFill>
                <a:latin typeface="Arial"/>
                <a:cs typeface="Arial"/>
              </a:rPr>
              <a:t>просвещения</a:t>
            </a:r>
            <a:r>
              <a:rPr sz="2800" b="1" spc="35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23567D"/>
                </a:solidFill>
                <a:latin typeface="Arial"/>
                <a:cs typeface="Arial"/>
              </a:rPr>
              <a:t>Российской</a:t>
            </a:r>
            <a:r>
              <a:rPr sz="2800" b="1" spc="25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3567D"/>
                </a:solidFill>
                <a:latin typeface="Arial"/>
                <a:cs typeface="Arial"/>
              </a:rPr>
              <a:t>Федерации</a:t>
            </a:r>
            <a:r>
              <a:rPr sz="2800" b="1" spc="25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40" dirty="0">
                <a:solidFill>
                  <a:srgbClr val="23567D"/>
                </a:solidFill>
                <a:latin typeface="Arial"/>
                <a:cs typeface="Arial"/>
              </a:rPr>
              <a:t>от </a:t>
            </a:r>
            <a:r>
              <a:rPr sz="2800" b="1" spc="-760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23567D"/>
                </a:solidFill>
                <a:latin typeface="Arial"/>
                <a:cs typeface="Arial"/>
              </a:rPr>
              <a:t>27.11.2020</a:t>
            </a:r>
            <a:r>
              <a:rPr sz="2800" b="1" spc="10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3567D"/>
                </a:solidFill>
                <a:latin typeface="Arial"/>
                <a:cs typeface="Arial"/>
              </a:rPr>
              <a:t>№</a:t>
            </a:r>
            <a:r>
              <a:rPr sz="2800" b="1" dirty="0">
                <a:solidFill>
                  <a:srgbClr val="23567D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3567D"/>
                </a:solidFill>
                <a:latin typeface="Arial"/>
                <a:cs typeface="Arial"/>
              </a:rPr>
              <a:t>678.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4133" y="309685"/>
            <a:ext cx="6638290" cy="1098377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algn="ctr">
              <a:spcBef>
                <a:spcPts val="464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касающиеся</a:t>
            </a:r>
            <a:r>
              <a:rPr sz="20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 err="1">
                <a:solidFill>
                  <a:srgbClr val="1F4E79"/>
                </a:solidFill>
                <a:latin typeface="Times New Roman"/>
                <a:cs typeface="Times New Roman"/>
              </a:rPr>
              <a:t>расширения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endParaRPr lang="ru-RU" sz="2000" b="1" spc="-35" dirty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algn="ctr">
              <a:spcBef>
                <a:spcPts val="464"/>
              </a:spcBef>
            </a:pPr>
            <a:r>
              <a:rPr sz="2000" b="1" dirty="0" err="1">
                <a:solidFill>
                  <a:srgbClr val="1F4E79"/>
                </a:solidFill>
                <a:latin typeface="Times New Roman"/>
                <a:cs typeface="Times New Roman"/>
              </a:rPr>
              <a:t>состава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предметно-</a:t>
            </a:r>
            <a:endParaRPr sz="2000" dirty="0">
              <a:latin typeface="Times New Roman"/>
              <a:cs typeface="Times New Roman"/>
            </a:endParaRPr>
          </a:p>
          <a:p>
            <a:pPr marL="1270" algn="ctr">
              <a:spcBef>
                <a:spcPts val="360"/>
              </a:spcBef>
            </a:pP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методических</a:t>
            </a: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 комиссий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00147"/>
              </p:ext>
            </p:extLst>
          </p:nvPr>
        </p:nvGraphicFramePr>
        <p:xfrm>
          <a:off x="958382" y="1395605"/>
          <a:ext cx="10436225" cy="4866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079">
                <a:tc>
                  <a:txBody>
                    <a:bodyPr/>
                    <a:lstStyle/>
                    <a:p>
                      <a:pPr marL="201930" marR="19621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201930" marR="19621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201930" marR="19621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 всероссийской олимпиады школьников, утвержденным </a:t>
                      </a:r>
                      <a:r>
                        <a:rPr sz="1200" b="1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науки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от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18.11.2013</a:t>
                      </a:r>
                      <a:r>
                        <a:rPr lang="ru-RU" sz="1200" b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marR="331470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339090" marR="331470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339090" marR="331470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 всероссийской олимпиады школьников, утвержденным </a:t>
                      </a:r>
                      <a:r>
                        <a:rPr sz="1200" b="1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53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расширения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состава</a:t>
                      </a:r>
                      <a:r>
                        <a:rPr sz="105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предметно-методических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комиссий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0299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Составы</a:t>
                      </a:r>
                      <a:r>
                        <a:rPr sz="1200" spc="5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центральных</a:t>
                      </a:r>
                      <a:r>
                        <a:rPr sz="1200" spc="5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предметно-методических</a:t>
                      </a:r>
                      <a:r>
                        <a:rPr sz="1200" spc="5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комиссий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60325" algn="just">
                        <a:lnSpc>
                          <a:spcPct val="114999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формируются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предложению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Центрального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оргкомитета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числа педагогических,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научно-педагогических работников,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руководящих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работников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образовательных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организаций,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аспирантов,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ординаторов,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ассистентов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-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стажеров,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специалистов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области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знаний,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соответствующих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утверждаются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Минобрнауки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России.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Составы    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центральных    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предметно-методических</a:t>
                      </a:r>
                      <a:r>
                        <a:rPr sz="1200" spc="1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комиссий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8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59055" algn="just">
                        <a:lnSpc>
                          <a:spcPct val="114999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формируются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предложению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Центрального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оргкомитета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педагогических,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научно-педагогических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работников,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руководящих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работников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образовательных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организаций,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победителей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международных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олимпиад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соответствующим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общеобразовательным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предметам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прошлых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лет,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специалистов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области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знаний,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соответствующих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98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Составы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муниципальных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предметно-методических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комиссий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ct val="114999"/>
                        </a:lnSpc>
                        <a:tabLst>
                          <a:tab pos="1179195" algn="l"/>
                          <a:tab pos="1539240" algn="l"/>
                          <a:tab pos="2124075" algn="l"/>
                          <a:tab pos="33985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формируются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из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числа	педагогических,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научно-педагогических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работников.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Составы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муниципальных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региональных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предметно-методических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комиссий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8580" marR="59690" algn="just">
                        <a:lnSpc>
                          <a:spcPct val="114999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каждому общеобразовательному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предмету,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которому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проводится олимпиада,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формируются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педагогических,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научно-педагогических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работников,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победителей</a:t>
                      </a:r>
                      <a:r>
                        <a:rPr sz="1200" b="1" spc="3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международных</a:t>
                      </a:r>
                      <a:r>
                        <a:rPr sz="1200" b="1" spc="3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олимпиад</a:t>
                      </a:r>
                      <a:r>
                        <a:rPr sz="1200" b="1" spc="2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 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8580" marR="59690" algn="just">
                        <a:lnSpc>
                          <a:spcPct val="114999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соответствующим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общеобразовательным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предметам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прошлых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лет,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специалистов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области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знаний,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соответствующих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8226" y="204527"/>
            <a:ext cx="6689090" cy="72771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algn="ctr">
              <a:spcBef>
                <a:spcPts val="464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</a:t>
            </a:r>
            <a:r>
              <a:rPr sz="2000" b="1" spc="-4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касающиеся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расширения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составов</a:t>
            </a:r>
            <a:r>
              <a:rPr sz="20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жюри</a:t>
            </a: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</a:t>
            </a:r>
            <a:endParaRPr sz="2000">
              <a:latin typeface="Times New Roman"/>
              <a:cs typeface="Times New Roman"/>
            </a:endParaRPr>
          </a:p>
          <a:p>
            <a:pPr marL="3175" algn="ctr">
              <a:spcBef>
                <a:spcPts val="360"/>
              </a:spcBef>
            </a:pP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этапов</a:t>
            </a:r>
            <a:r>
              <a:rPr sz="2000" b="1" spc="-5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олимпиады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45620"/>
              </p:ext>
            </p:extLst>
          </p:nvPr>
        </p:nvGraphicFramePr>
        <p:xfrm>
          <a:off x="1050660" y="1395604"/>
          <a:ext cx="9999979" cy="4257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7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r>
                        <a:rPr lang="ru-RU" sz="1200" b="0" spc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проведения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просвещения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43">
                <a:tc gridSpan="2"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Изменения, касающиеся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расширения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составов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Состав 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200" spc="5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spc="5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формируется</a:t>
                      </a:r>
                      <a:r>
                        <a:rPr sz="1200" spc="5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предложению</a:t>
                      </a:r>
                      <a:r>
                        <a:rPr sz="1200" spc="5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Центрального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9215" marR="57785" algn="just">
                        <a:lnSpc>
                          <a:spcPct val="114999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оргкомитета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педагогических,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научно-педагогических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работников,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руководящих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работников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образовательных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организаций,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аспирантов,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ординаторов,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победителей международных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победителей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призеров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заключительного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школьников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соответствующим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общеобразовательным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специалистов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области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знаний,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соответствующих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предмету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9215" marR="59055" algn="just">
                        <a:lnSpc>
                          <a:spcPct val="114999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Допускается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включение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состав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заключительного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этапов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лиц,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признанных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победителями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международных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школьников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победителями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призерами всероссийской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школьников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соответствующим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общеобразовательным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ранее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лет,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предшествовавших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году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включения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указанных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лиц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состав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жюри.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указанных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лиц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должно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превышать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9215" algn="just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состава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жюри.</a:t>
                      </a: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3672" y="-3190852"/>
            <a:ext cx="6929755" cy="4210255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2100580" marR="5080" indent="-2088514">
              <a:lnSpc>
                <a:spcPct val="114999"/>
              </a:lnSpc>
              <a:spcBef>
                <a:spcPts val="100"/>
              </a:spcBef>
            </a:pPr>
            <a:r>
              <a:rPr spc="-5" dirty="0">
                <a:solidFill>
                  <a:srgbClr val="1F4E79"/>
                </a:solidFill>
              </a:rPr>
              <a:t>Изменения, </a:t>
            </a:r>
            <a:r>
              <a:rPr dirty="0">
                <a:solidFill>
                  <a:srgbClr val="1F4E79"/>
                </a:solidFill>
              </a:rPr>
              <a:t>касающиеся числа </a:t>
            </a:r>
            <a:r>
              <a:rPr spc="-5" dirty="0">
                <a:solidFill>
                  <a:srgbClr val="1F4E79"/>
                </a:solidFill>
              </a:rPr>
              <a:t>членов оргкомитета </a:t>
            </a:r>
            <a:r>
              <a:rPr dirty="0">
                <a:solidFill>
                  <a:srgbClr val="1F4E79"/>
                </a:solidFill>
              </a:rPr>
              <a:t>и жюри </a:t>
            </a:r>
            <a:r>
              <a:rPr spc="-484" dirty="0">
                <a:solidFill>
                  <a:srgbClr val="1F4E79"/>
                </a:solidFill>
              </a:rPr>
              <a:t> </a:t>
            </a:r>
            <a:r>
              <a:rPr dirty="0">
                <a:solidFill>
                  <a:srgbClr val="1F4E79"/>
                </a:solidFill>
              </a:rPr>
              <a:t>всех</a:t>
            </a:r>
            <a:r>
              <a:rPr spc="-20" dirty="0">
                <a:solidFill>
                  <a:srgbClr val="1F4E79"/>
                </a:solidFill>
              </a:rPr>
              <a:t> </a:t>
            </a:r>
            <a:r>
              <a:rPr spc="-10" dirty="0">
                <a:solidFill>
                  <a:srgbClr val="1F4E79"/>
                </a:solidFill>
              </a:rPr>
              <a:t>этапов</a:t>
            </a:r>
            <a:r>
              <a:rPr spc="-15" dirty="0">
                <a:solidFill>
                  <a:srgbClr val="1F4E79"/>
                </a:solidFill>
              </a:rPr>
              <a:t> </a:t>
            </a:r>
            <a:r>
              <a:rPr spc="-5" dirty="0">
                <a:solidFill>
                  <a:srgbClr val="1F4E79"/>
                </a:solidFill>
              </a:rPr>
              <a:t>олимпиады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51063"/>
              </p:ext>
            </p:extLst>
          </p:nvPr>
        </p:nvGraphicFramePr>
        <p:xfrm>
          <a:off x="916434" y="1395604"/>
          <a:ext cx="9790429" cy="4405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9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7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просвещения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 err="1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r>
                        <a:rPr lang="ru-RU" sz="1200" b="0" spc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117">
                <a:tc grid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1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числа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членов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оргкомитета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1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этапов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1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6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членов</a:t>
                      </a:r>
                      <a:r>
                        <a:rPr sz="1600" spc="5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оргкомитета</a:t>
                      </a:r>
                      <a:r>
                        <a:rPr sz="1600" spc="5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школьного,</a:t>
                      </a:r>
                      <a:r>
                        <a:rPr sz="1600" spc="5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600" spc="5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составляет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человек.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215" marR="61594">
                        <a:lnSpc>
                          <a:spcPct val="114999"/>
                        </a:lnSpc>
                        <a:spcBef>
                          <a:spcPts val="5"/>
                        </a:spcBef>
                        <a:tabLst>
                          <a:tab pos="794385" algn="l"/>
                          <a:tab pos="1588770" algn="l"/>
                          <a:tab pos="2852420" algn="l"/>
                          <a:tab pos="43707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	ч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ле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	орг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ми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а	ре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ио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льно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о,	зак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6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составляет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человек.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600" spc="10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членов</a:t>
                      </a:r>
                      <a:r>
                        <a:rPr sz="1600" spc="1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600" spc="10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школьного</a:t>
                      </a:r>
                      <a:r>
                        <a:rPr sz="1600" spc="10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10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600" spc="10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9215" algn="just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600" spc="6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5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каждому</a:t>
                      </a:r>
                      <a:r>
                        <a:rPr sz="1600" spc="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600" spc="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6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предмету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9215" algn="just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составляет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не менее 5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человек.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9215" marR="60960" algn="just">
                        <a:lnSpc>
                          <a:spcPct val="114999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членов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жюри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заключительного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этапов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каждому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предмету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составляет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15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человек.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4527" y="274631"/>
            <a:ext cx="6947534" cy="72771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algn="ctr">
              <a:spcBef>
                <a:spcPts val="464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</a:t>
            </a:r>
            <a:r>
              <a:rPr sz="20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касающиеся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проверки</a:t>
            </a:r>
            <a:r>
              <a:rPr sz="20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олимпиадных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работ</a:t>
            </a:r>
            <a:r>
              <a:rPr sz="20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</a:t>
            </a:r>
            <a:endParaRPr sz="2000">
              <a:latin typeface="Times New Roman"/>
              <a:cs typeface="Times New Roman"/>
            </a:endParaRPr>
          </a:p>
          <a:p>
            <a:pPr marR="635" algn="ctr">
              <a:spcBef>
                <a:spcPts val="360"/>
              </a:spcBef>
            </a:pP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этапов</a:t>
            </a:r>
            <a:r>
              <a:rPr sz="2000" b="1" spc="-5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олимпиады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51333" y="1275969"/>
          <a:ext cx="9596755" cy="5046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651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проверки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работ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9850" algn="just">
                        <a:lnSpc>
                          <a:spcPct val="115100"/>
                        </a:lnSpc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Состав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жюри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этапов олимпиады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должен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меняться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пятую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часть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общего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членов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реже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пять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лет.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1147445" algn="l"/>
                          <a:tab pos="1804035" algn="l"/>
                          <a:tab pos="2072005" algn="l"/>
                          <a:tab pos="2759710" algn="l"/>
                          <a:tab pos="3338829" algn="l"/>
                          <a:tab pos="4728845" algn="l"/>
                        </a:tabLst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Требование	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только	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	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членам	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жюри	заключительного	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 indent="111125">
                        <a:lnSpc>
                          <a:spcPct val="100000"/>
                        </a:lnSpc>
                        <a:spcBef>
                          <a:spcPts val="215"/>
                        </a:spcBef>
                        <a:tabLst>
                          <a:tab pos="763270" algn="l"/>
                          <a:tab pos="1276985" algn="l"/>
                          <a:tab pos="2529205" algn="l"/>
                          <a:tab pos="3014345" algn="l"/>
                          <a:tab pos="3887470" algn="l"/>
                          <a:tab pos="4504690" algn="l"/>
                        </a:tabLst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Состав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жюри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заключительного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этапа	олимпиады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должен	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ежегодно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 marR="59055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обновляться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чем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одну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треть.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этом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член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жюри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заключительного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этапа олимпиады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может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входить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состав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жюри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более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лет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подряд.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868044" algn="l"/>
                          <a:tab pos="1959610" algn="l"/>
                          <a:tab pos="2515870" algn="l"/>
                          <a:tab pos="3826510" algn="l"/>
                          <a:tab pos="436943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Проверка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олимпиадных	работ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заключительного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этапа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215"/>
                        </a:spcBef>
                        <a:tabLst>
                          <a:tab pos="1305560" algn="l"/>
                          <a:tab pos="1894205" algn="l"/>
                          <a:tab pos="2176145" algn="l"/>
                          <a:tab pos="3153410" algn="l"/>
                          <a:tab pos="436943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осуществляется	жюри	в	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аудиториях,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оборудованных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средствами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видеозаписи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исключающих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возможность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допуска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ним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посторонних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лиц.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43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2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spc="6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spc="6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6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принимает</a:t>
                      </a:r>
                      <a:r>
                        <a:rPr sz="1200" spc="6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 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оценивания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71755">
                        <a:lnSpc>
                          <a:spcPct val="114999"/>
                        </a:lnSpc>
                        <a:tabLst>
                          <a:tab pos="1400175" algn="l"/>
                          <a:tab pos="2703195" algn="l"/>
                          <a:tab pos="3875404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ные	(обезл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нны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ые	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ты 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осуществляет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оценивание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выполненных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работ,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 marR="62230">
                        <a:lnSpc>
                          <a:spcPct val="114999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этом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региональном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заключительном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этапах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использует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обезличенные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копии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выполненных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участниками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работ.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4529" y="161114"/>
            <a:ext cx="6946265" cy="7264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algn="ctr">
              <a:spcBef>
                <a:spcPts val="455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</a:t>
            </a: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касающиеся</a:t>
            </a: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проверки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олимпиадных</a:t>
            </a: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работ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</a:t>
            </a:r>
            <a:endParaRPr sz="2000">
              <a:latin typeface="Times New Roman"/>
              <a:cs typeface="Times New Roman"/>
            </a:endParaRPr>
          </a:p>
          <a:p>
            <a:pPr algn="ctr">
              <a:spcBef>
                <a:spcPts val="360"/>
              </a:spcBef>
            </a:pP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этапов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олимпиады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6101" y="1275971"/>
          <a:ext cx="9966324" cy="50451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0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651">
                <a:tc>
                  <a:txBody>
                    <a:bodyPr/>
                    <a:lstStyle/>
                    <a:p>
                      <a:pPr marL="193675" marR="186690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Порядок проведения всероссийской олимпиады </a:t>
                      </a:r>
                      <a:r>
                        <a:rPr sz="900" b="1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школьников, утвержденным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науки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9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marR="198755" algn="ctr">
                        <a:lnSpc>
                          <a:spcPts val="1240"/>
                        </a:lnSpc>
                        <a:spcBef>
                          <a:spcPts val="20"/>
                        </a:spcBef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проведения всероссийской</a:t>
                      </a:r>
                      <a:r>
                        <a:rPr sz="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 Министерства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9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проверки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работ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Письменные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олимпиадные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работы</a:t>
                      </a:r>
                      <a:r>
                        <a:rPr sz="14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региональном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заключительном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этапах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проверяются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двумя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членами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жюри.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9690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случае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существенного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расхождения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баллах,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выставленных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двумя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членами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жюри,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назначается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третья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проверка.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Члену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осуществляющему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третью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проверку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предоставляется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информация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баллах,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выставленных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членами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раннее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проверявшими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олимпиадную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работу.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Распределение</a:t>
                      </a:r>
                      <a:r>
                        <a:rPr sz="1400" spc="5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400" spc="9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</a:t>
                      </a:r>
                      <a:r>
                        <a:rPr sz="1400" spc="8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между  </a:t>
                      </a:r>
                      <a:r>
                        <a:rPr sz="14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членами  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жюри,  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400" spc="8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определение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необходимости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третьей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проверки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осуществляется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председателем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жюри.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9690" algn="just">
                        <a:lnSpc>
                          <a:spcPct val="114999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Выполнение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заданий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устной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оценивается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двумя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членами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двух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выставленных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оценок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выводится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среднее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арифметическое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соответствии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правилами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математического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округления.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местах 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проверки</a:t>
                      </a:r>
                      <a:r>
                        <a:rPr sz="14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4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4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наличии</a:t>
                      </a:r>
                      <a:r>
                        <a:rPr sz="14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документов,</a:t>
                      </a:r>
                      <a:r>
                        <a:rPr sz="14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подтверждающих</a:t>
                      </a:r>
                      <a:r>
                        <a:rPr sz="14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4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полномочия,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могут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присутствовать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должностные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лица</a:t>
                      </a:r>
                      <a:r>
                        <a:rPr sz="14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Министерства,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Рособрнадзора,</a:t>
                      </a:r>
                      <a:r>
                        <a:rPr sz="14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представители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0325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оргкомитета олимпиады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, обеспечивающие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работу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жюри, и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технические специалисты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занятые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обслуживанием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оборудования,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используемого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при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проведении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общественные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наблюдатели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256" y="126062"/>
            <a:ext cx="7003415" cy="7264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algn="ctr">
              <a:spcBef>
                <a:spcPts val="455"/>
              </a:spcBef>
            </a:pPr>
            <a:r>
              <a:rPr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Изменения,</a:t>
            </a:r>
            <a:r>
              <a:rPr sz="2000" b="1" spc="-4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4536A"/>
                </a:solidFill>
                <a:latin typeface="Times New Roman"/>
                <a:cs typeface="Times New Roman"/>
              </a:rPr>
              <a:t>касающиеся</a:t>
            </a:r>
            <a:r>
              <a:rPr sz="2000" b="1" spc="-3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44536A"/>
                </a:solidFill>
                <a:latin typeface="Times New Roman"/>
                <a:cs typeface="Times New Roman"/>
              </a:rPr>
              <a:t>условий</a:t>
            </a:r>
            <a:r>
              <a:rPr sz="2000" b="1" spc="-5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проведения</a:t>
            </a:r>
            <a:r>
              <a:rPr sz="2000" b="1" spc="-3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регионального</a:t>
            </a:r>
            <a:endParaRPr sz="2000">
              <a:latin typeface="Times New Roman"/>
              <a:cs typeface="Times New Roman"/>
            </a:endParaRPr>
          </a:p>
          <a:p>
            <a:pPr marL="1905" algn="ctr">
              <a:spcBef>
                <a:spcPts val="360"/>
              </a:spcBef>
            </a:pPr>
            <a:r>
              <a:rPr sz="2000" b="1" dirty="0">
                <a:solidFill>
                  <a:srgbClr val="44536A"/>
                </a:solidFill>
                <a:latin typeface="Times New Roman"/>
                <a:cs typeface="Times New Roman"/>
              </a:rPr>
              <a:t>и</a:t>
            </a:r>
            <a:r>
              <a:rPr sz="2000" b="1" spc="-1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заключительного</a:t>
            </a:r>
            <a:r>
              <a:rPr sz="2000" b="1" spc="-4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44536A"/>
                </a:solidFill>
                <a:latin typeface="Times New Roman"/>
                <a:cs typeface="Times New Roman"/>
              </a:rPr>
              <a:t>этапов </a:t>
            </a:r>
            <a:r>
              <a:rPr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олимпиады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94447"/>
              </p:ext>
            </p:extLst>
          </p:nvPr>
        </p:nvGraphicFramePr>
        <p:xfrm>
          <a:off x="1176504" y="1550418"/>
          <a:ext cx="9731375" cy="32523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6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 err="1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r>
                        <a:rPr lang="ru-RU" sz="1200" b="0" spc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 err="1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r>
                        <a:rPr lang="ru-RU" sz="1200" b="0" spc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64">
                <a:tc gridSpan="2">
                  <a:txBody>
                    <a:bodyPr/>
                    <a:lstStyle/>
                    <a:p>
                      <a:pPr marL="833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4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регионального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заключительного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386715" algn="l"/>
                          <a:tab pos="1633855" algn="l"/>
                          <a:tab pos="1909445" algn="l"/>
                          <a:tab pos="3346450" algn="l"/>
                          <a:tab pos="40233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	региональном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заключительном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этапах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задания</a:t>
                      </a:r>
                    </a:p>
                    <a:p>
                      <a:pPr marR="59690" algn="r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1194435" algn="l"/>
                          <a:tab pos="1450340" algn="l"/>
                          <a:tab pos="2522220" algn="l"/>
                          <a:tab pos="38665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выполняются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аудиториях,	оборудованных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средствами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видеозаписи.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Устные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ответы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тоже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записываются.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6776" y="640300"/>
            <a:ext cx="9940926" cy="837345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5715" marR="5080" indent="-1263650" algn="ctr">
              <a:lnSpc>
                <a:spcPct val="114999"/>
              </a:lnSpc>
              <a:spcBef>
                <a:spcPts val="100"/>
              </a:spcBef>
            </a:pPr>
            <a:r>
              <a:rPr sz="2400" b="1" spc="-5" dirty="0" err="1">
                <a:solidFill>
                  <a:srgbClr val="44536A"/>
                </a:solidFill>
              </a:rPr>
              <a:t>Изменения</a:t>
            </a:r>
            <a:r>
              <a:rPr sz="2400" b="1" spc="-5" dirty="0">
                <a:solidFill>
                  <a:srgbClr val="44536A"/>
                </a:solidFill>
              </a:rPr>
              <a:t> </a:t>
            </a:r>
            <a:r>
              <a:rPr sz="2400" b="1" spc="-15" dirty="0" err="1">
                <a:solidFill>
                  <a:srgbClr val="44536A"/>
                </a:solidFill>
              </a:rPr>
              <a:t>условий</a:t>
            </a:r>
            <a:r>
              <a:rPr sz="2400" b="1" spc="-15" dirty="0">
                <a:solidFill>
                  <a:srgbClr val="44536A"/>
                </a:solidFill>
              </a:rPr>
              <a:t> </a:t>
            </a:r>
            <a:r>
              <a:rPr sz="2400" b="1" spc="-10" dirty="0">
                <a:solidFill>
                  <a:srgbClr val="44536A"/>
                </a:solidFill>
              </a:rPr>
              <a:t>проведения </a:t>
            </a:r>
            <a:r>
              <a:rPr sz="2400" b="1" spc="-5" dirty="0">
                <a:solidFill>
                  <a:srgbClr val="44536A"/>
                </a:solidFill>
              </a:rPr>
              <a:t>регионального </a:t>
            </a:r>
            <a:r>
              <a:rPr sz="2400" b="1" spc="-484" dirty="0">
                <a:solidFill>
                  <a:srgbClr val="44536A"/>
                </a:solidFill>
              </a:rPr>
              <a:t> </a:t>
            </a:r>
            <a:r>
              <a:rPr sz="2400" b="1" dirty="0">
                <a:solidFill>
                  <a:srgbClr val="44536A"/>
                </a:solidFill>
              </a:rPr>
              <a:t>и</a:t>
            </a:r>
            <a:r>
              <a:rPr sz="2400" b="1" spc="-20" dirty="0">
                <a:solidFill>
                  <a:srgbClr val="44536A"/>
                </a:solidFill>
              </a:rPr>
              <a:t> </a:t>
            </a:r>
            <a:r>
              <a:rPr sz="2400" b="1" spc="-10" dirty="0" err="1">
                <a:solidFill>
                  <a:srgbClr val="44536A"/>
                </a:solidFill>
              </a:rPr>
              <a:t>заключительного</a:t>
            </a:r>
            <a:r>
              <a:rPr sz="2400" b="1" spc="-40" dirty="0">
                <a:solidFill>
                  <a:srgbClr val="44536A"/>
                </a:solidFill>
              </a:rPr>
              <a:t> </a:t>
            </a:r>
            <a:br>
              <a:rPr lang="ru-RU" sz="2400" b="1" spc="-40" dirty="0">
                <a:solidFill>
                  <a:srgbClr val="44536A"/>
                </a:solidFill>
              </a:rPr>
            </a:br>
            <a:r>
              <a:rPr sz="2400" b="1" spc="-10" dirty="0" err="1">
                <a:solidFill>
                  <a:srgbClr val="44536A"/>
                </a:solidFill>
              </a:rPr>
              <a:t>этапов</a:t>
            </a:r>
            <a:r>
              <a:rPr sz="2400" b="1" spc="-15" dirty="0">
                <a:solidFill>
                  <a:srgbClr val="44536A"/>
                </a:solidFill>
              </a:rPr>
              <a:t> </a:t>
            </a:r>
            <a:r>
              <a:rPr sz="2400" b="1" spc="-5" dirty="0">
                <a:solidFill>
                  <a:srgbClr val="44536A"/>
                </a:solidFill>
              </a:rPr>
              <a:t>олимпиады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90391"/>
              </p:ext>
            </p:extLst>
          </p:nvPr>
        </p:nvGraphicFramePr>
        <p:xfrm>
          <a:off x="966776" y="1477644"/>
          <a:ext cx="9940926" cy="4816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7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8141">
                <a:tc>
                  <a:txBody>
                    <a:bodyPr/>
                    <a:lstStyle/>
                    <a:p>
                      <a:pPr marL="145415" marR="127635" indent="-63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145415" marR="127635" indent="-63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145415" marR="127635" indent="-63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05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проведения всероссийской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вер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ым</a:t>
                      </a: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05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науки</a:t>
                      </a:r>
                      <a:r>
                        <a:rPr sz="105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05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05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05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1330" marR="464184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481330" marR="464184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481330" marR="464184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481330" marR="464184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endParaRPr lang="ru-RU" sz="1050" b="1" dirty="0">
                        <a:latin typeface="Times New Roman"/>
                        <a:cs typeface="Times New Roman"/>
                      </a:endParaRPr>
                    </a:p>
                    <a:p>
                      <a:pPr marL="481330" marR="464184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05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проведения всероссийской олимпиады школьников, утвержденным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 приказом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Министерства </a:t>
                      </a:r>
                      <a:r>
                        <a:rPr sz="1050" b="1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05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 err="1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27.11.2020</a:t>
                      </a:r>
                      <a:r>
                        <a:rPr lang="ru-RU" sz="1050" b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05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1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1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заключительного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1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algn="just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месте  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spc="7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7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вправе</a:t>
                      </a:r>
                      <a:r>
                        <a:rPr sz="1200" spc="7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присутствовать</a:t>
                      </a:r>
                      <a:r>
                        <a:rPr sz="1200" spc="7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представители  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организатора</a:t>
                      </a:r>
                      <a:r>
                        <a:rPr sz="1200" spc="7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9055" marR="59690" algn="just">
                        <a:lnSpc>
                          <a:spcPct val="114999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оргкомитетов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жюри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соответствующего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этапа олимпиады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соответствующему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предмету,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общественные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наблюдатели,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должностные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лица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Рособрнадзора,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органов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исполнительной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власти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Федерации,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осуществляющих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государственное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управление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сфере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органов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9055" marR="59690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исполнительной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власти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субъектов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Российской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Федерации,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осуществляющих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переданные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полномочия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Федерации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сфере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субъекта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Федерации,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которого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проводится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медицинские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работники,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технические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специалисты,</a:t>
                      </a:r>
                      <a:r>
                        <a:rPr sz="1200" b="1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занятые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обслуживанием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оборудования, используемого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 проведении олимпиады, представители средств массовой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информации,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также сопровождающие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участников лица,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определенные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соответствии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установленными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организатором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соответствующего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этапа олимпиады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порядком.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9055" algn="just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Представители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Рособрнадзора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имеет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присутствовать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проведении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процедур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9055" algn="just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9055" marR="60960" algn="just">
                        <a:lnSpc>
                          <a:spcPct val="114999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Представители средств массовой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информации присутствуют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месте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момента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выдачи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участникам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заданий.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Общественным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наблюдателям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предоставляется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присутствовать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мероприятиях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соответствующего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этапа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числе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проверке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показе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выполненных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работ,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рассмотрении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апелляций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256" y="274631"/>
            <a:ext cx="7002145" cy="72771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algn="ctr">
              <a:spcBef>
                <a:spcPts val="464"/>
              </a:spcBef>
            </a:pPr>
            <a:r>
              <a:rPr sz="2000" b="1" spc="-5" dirty="0" err="1">
                <a:solidFill>
                  <a:srgbClr val="44536A"/>
                </a:solidFill>
                <a:latin typeface="Times New Roman"/>
                <a:cs typeface="Times New Roman"/>
              </a:rPr>
              <a:t>Изменения</a:t>
            </a:r>
            <a:r>
              <a:rPr sz="2000" b="1" spc="-3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44536A"/>
                </a:solidFill>
                <a:latin typeface="Times New Roman"/>
                <a:cs typeface="Times New Roman"/>
              </a:rPr>
              <a:t>условий</a:t>
            </a:r>
            <a:r>
              <a:rPr sz="2000" b="1" spc="-5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проведения</a:t>
            </a:r>
            <a:r>
              <a:rPr sz="2000" b="1" spc="-4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регионального</a:t>
            </a:r>
            <a:endParaRPr sz="2000" dirty="0">
              <a:latin typeface="Times New Roman"/>
              <a:cs typeface="Times New Roman"/>
            </a:endParaRPr>
          </a:p>
          <a:p>
            <a:pPr marL="3175" algn="ctr">
              <a:spcBef>
                <a:spcPts val="360"/>
              </a:spcBef>
            </a:pPr>
            <a:r>
              <a:rPr sz="2000" b="1" dirty="0">
                <a:solidFill>
                  <a:srgbClr val="44536A"/>
                </a:solidFill>
                <a:latin typeface="Times New Roman"/>
                <a:cs typeface="Times New Roman"/>
              </a:rPr>
              <a:t>и</a:t>
            </a:r>
            <a:r>
              <a:rPr sz="2000" b="1" spc="-2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заключительного</a:t>
            </a:r>
            <a:r>
              <a:rPr sz="2000" b="1" spc="-5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этапов</a:t>
            </a:r>
            <a:r>
              <a:rPr sz="2000" b="1" spc="-2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олимпиады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80479"/>
              </p:ext>
            </p:extLst>
          </p:nvPr>
        </p:nvGraphicFramePr>
        <p:xfrm>
          <a:off x="950000" y="1565275"/>
          <a:ext cx="9924415" cy="3447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2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1965">
                <a:tc>
                  <a:txBody>
                    <a:bodyPr/>
                    <a:lstStyle/>
                    <a:p>
                      <a:pPr marL="78105" marR="62230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Порядок проведения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всероссийской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3825" marR="106680" algn="ctr">
                        <a:lnSpc>
                          <a:spcPts val="1510"/>
                        </a:lnSpc>
                        <a:spcBef>
                          <a:spcPts val="15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приказом Министерства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образования и </a:t>
                      </a:r>
                      <a:r>
                        <a:rPr sz="1100" b="1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1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 marR="291465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endParaRPr lang="ru-RU" sz="1100" b="1" dirty="0">
                        <a:latin typeface="Times New Roman"/>
                        <a:cs typeface="Times New Roman"/>
                      </a:endParaRPr>
                    </a:p>
                    <a:p>
                      <a:pPr marL="305435" marR="291465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endParaRPr lang="ru-RU" sz="1100" b="1" dirty="0">
                        <a:latin typeface="Times New Roman"/>
                        <a:cs typeface="Times New Roman"/>
                      </a:endParaRPr>
                    </a:p>
                    <a:p>
                      <a:pPr marL="305435" marR="291465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r>
                        <a:rPr sz="11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1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1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Министерства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1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 err="1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27.11.2020</a:t>
                      </a:r>
                      <a:r>
                        <a:rPr lang="ru-RU" sz="1100" b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1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2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регионального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заключительного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400" spc="8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проведении</a:t>
                      </a:r>
                      <a:r>
                        <a:rPr sz="1400" spc="4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региональными   </a:t>
                      </a:r>
                      <a:r>
                        <a:rPr sz="14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предметно-методическими</a:t>
                      </a:r>
                      <a:r>
                        <a:rPr sz="1400" spc="4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комиссиями</a:t>
                      </a:r>
                      <a:r>
                        <a:rPr sz="1400" spc="4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  </a:t>
                      </a:r>
                      <a:r>
                        <a:rPr sz="14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целях</a:t>
                      </a:r>
                    </a:p>
                    <a:p>
                      <a:pPr marL="59055" marR="58419" algn="just">
                        <a:lnSpc>
                          <a:spcPct val="114999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соблюдения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прав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объективное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оценивание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выполненных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обеспечения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прозрачности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достоверности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результатов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перепроверки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выполненных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заданий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орган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исполнительной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власти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субъекта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Российской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Федерации,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осуществляющий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государственное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управление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сфере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образования, извещает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организатора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муниципального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предоставлении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соответствующих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материалов.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2591" y="274631"/>
            <a:ext cx="7002145" cy="72771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algn="ctr">
              <a:spcBef>
                <a:spcPts val="464"/>
              </a:spcBef>
            </a:pPr>
            <a:r>
              <a:rPr sz="2000" b="1" spc="-5" dirty="0" err="1">
                <a:solidFill>
                  <a:srgbClr val="44536A"/>
                </a:solidFill>
                <a:latin typeface="Times New Roman"/>
                <a:cs typeface="Times New Roman"/>
              </a:rPr>
              <a:t>Изменения</a:t>
            </a:r>
            <a:r>
              <a:rPr lang="ru-RU"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 err="1">
                <a:solidFill>
                  <a:srgbClr val="44536A"/>
                </a:solidFill>
                <a:latin typeface="Times New Roman"/>
                <a:cs typeface="Times New Roman"/>
              </a:rPr>
              <a:t>условий</a:t>
            </a:r>
            <a:r>
              <a:rPr sz="2000" b="1" spc="-6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проведения</a:t>
            </a:r>
            <a:r>
              <a:rPr sz="2000" b="1" spc="-2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регионального</a:t>
            </a:r>
            <a:endParaRPr sz="2000" dirty="0">
              <a:latin typeface="Times New Roman"/>
              <a:cs typeface="Times New Roman"/>
            </a:endParaRPr>
          </a:p>
          <a:p>
            <a:pPr marR="31115" algn="ctr">
              <a:spcBef>
                <a:spcPts val="360"/>
              </a:spcBef>
            </a:pPr>
            <a:r>
              <a:rPr sz="2000" b="1" dirty="0">
                <a:solidFill>
                  <a:srgbClr val="44536A"/>
                </a:solidFill>
                <a:latin typeface="Times New Roman"/>
                <a:cs typeface="Times New Roman"/>
              </a:rPr>
              <a:t>и</a:t>
            </a:r>
            <a:r>
              <a:rPr sz="2000" b="1" spc="-2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заключительного</a:t>
            </a:r>
            <a:r>
              <a:rPr sz="2000" b="1" spc="-5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4536A"/>
                </a:solidFill>
                <a:latin typeface="Times New Roman"/>
                <a:cs typeface="Times New Roman"/>
              </a:rPr>
              <a:t>этапов</a:t>
            </a:r>
            <a:r>
              <a:rPr sz="2000" b="1" spc="-2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4536A"/>
                </a:solidFill>
                <a:latin typeface="Times New Roman"/>
                <a:cs typeface="Times New Roman"/>
              </a:rPr>
              <a:t>олимпиады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46161"/>
              </p:ext>
            </p:extLst>
          </p:nvPr>
        </p:nvGraphicFramePr>
        <p:xfrm>
          <a:off x="1022699" y="1550163"/>
          <a:ext cx="10145394" cy="3161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1965">
                <a:tc>
                  <a:txBody>
                    <a:bodyPr/>
                    <a:lstStyle/>
                    <a:p>
                      <a:pPr marL="431800" marR="404495" indent="-1270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endParaRPr lang="ru-RU" sz="1100" b="1" dirty="0">
                        <a:latin typeface="Times New Roman"/>
                        <a:cs typeface="Times New Roman"/>
                      </a:endParaRPr>
                    </a:p>
                    <a:p>
                      <a:pPr marL="431800" marR="404495" indent="-1270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r>
                        <a:rPr sz="11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проведения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всероссийской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олимпиады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школьников,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утвержденным</a:t>
                      </a:r>
                      <a:r>
                        <a:rPr sz="1100" b="1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науки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1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1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 marR="196850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endParaRPr lang="ru-RU" sz="1100" b="1" dirty="0">
                        <a:latin typeface="Times New Roman"/>
                        <a:cs typeface="Times New Roman"/>
                      </a:endParaRPr>
                    </a:p>
                    <a:p>
                      <a:pPr marL="207645" marR="196850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endParaRPr lang="ru-RU" sz="1100" b="1" dirty="0">
                        <a:latin typeface="Times New Roman"/>
                        <a:cs typeface="Times New Roman"/>
                      </a:endParaRPr>
                    </a:p>
                    <a:p>
                      <a:pPr marL="207645" marR="196850" algn="ctr">
                        <a:lnSpc>
                          <a:spcPts val="1510"/>
                        </a:lnSpc>
                        <a:spcBef>
                          <a:spcPts val="10"/>
                        </a:spcBef>
                      </a:pPr>
                      <a:r>
                        <a:rPr sz="11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проведения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всероссийской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олимпиады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школьников, утвержденным </a:t>
                      </a:r>
                      <a:r>
                        <a:rPr sz="1100" b="1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приказом Министерства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просвещения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1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 err="1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27.11.2020</a:t>
                      </a:r>
                      <a:r>
                        <a:rPr lang="ru-RU" sz="1100" b="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1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63">
                <a:tc gridSpan="2">
                  <a:txBody>
                    <a:bodyPr/>
                    <a:lstStyle/>
                    <a:p>
                      <a:pPr marL="10344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4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регионального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заключительного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Организаторы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3500" marR="59690" algn="just">
                        <a:lnSpc>
                          <a:spcPct val="114999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Должны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обеспечить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создание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специальных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участников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олимпиады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ОВЗ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детей-инвалидов,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учитывающих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состояние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здоровья,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особенности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психофизического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развития</a:t>
                      </a: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7424" y="707139"/>
            <a:ext cx="4608576" cy="546506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602348" y="1524763"/>
            <a:ext cx="4608576" cy="29803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105410" indent="2540" algn="ctr">
              <a:spcBef>
                <a:spcPts val="100"/>
              </a:spcBef>
            </a:pPr>
            <a:endParaRPr lang="ru-RU" sz="2400" b="1" spc="-10" dirty="0">
              <a:solidFill>
                <a:srgbClr val="23567D"/>
              </a:solidFill>
              <a:latin typeface="Times New Roman"/>
              <a:cs typeface="Times New Roman"/>
            </a:endParaRPr>
          </a:p>
          <a:p>
            <a:pPr marL="111125" marR="105410" indent="2540" algn="ctr">
              <a:spcBef>
                <a:spcPts val="100"/>
              </a:spcBef>
            </a:pPr>
            <a:r>
              <a:rPr lang="ru-RU" sz="24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Приказ</a:t>
            </a:r>
            <a:r>
              <a:rPr sz="24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3567D"/>
                </a:solidFill>
                <a:latin typeface="Times New Roman"/>
                <a:cs typeface="Times New Roman"/>
              </a:rPr>
              <a:t>Министерства </a:t>
            </a:r>
            <a:r>
              <a:rPr sz="2400" b="1" spc="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3567D"/>
                </a:solidFill>
                <a:latin typeface="Times New Roman"/>
                <a:cs typeface="Times New Roman"/>
              </a:rPr>
              <a:t>просвещения</a:t>
            </a:r>
            <a:r>
              <a:rPr sz="2400" b="1" spc="-5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23567D"/>
                </a:solidFill>
                <a:latin typeface="Times New Roman"/>
                <a:cs typeface="Times New Roman"/>
              </a:rPr>
              <a:t>Российской </a:t>
            </a:r>
            <a:r>
              <a:rPr sz="2400" b="1" spc="-58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Федерации</a:t>
            </a:r>
            <a:endParaRPr sz="2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20" dirty="0">
                <a:solidFill>
                  <a:srgbClr val="23567D"/>
                </a:solidFill>
                <a:latin typeface="Times New Roman"/>
                <a:cs typeface="Times New Roman"/>
              </a:rPr>
              <a:t>от</a:t>
            </a:r>
            <a:r>
              <a:rPr sz="2400" b="1" spc="-2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23567D"/>
                </a:solidFill>
                <a:latin typeface="Times New Roman"/>
                <a:cs typeface="Times New Roman"/>
              </a:rPr>
              <a:t>27.11.2020</a:t>
            </a:r>
            <a:r>
              <a:rPr sz="2400" b="1" spc="-20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3567D"/>
                </a:solidFill>
                <a:latin typeface="Times New Roman"/>
                <a:cs typeface="Times New Roman"/>
              </a:rPr>
              <a:t>№</a:t>
            </a:r>
            <a:r>
              <a:rPr sz="2400" b="1" spc="-20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3567D"/>
                </a:solidFill>
                <a:latin typeface="Times New Roman"/>
                <a:cs typeface="Times New Roman"/>
              </a:rPr>
              <a:t>678</a:t>
            </a:r>
            <a:endParaRPr sz="2400" dirty="0">
              <a:latin typeface="Times New Roman"/>
              <a:cs typeface="Times New Roman"/>
            </a:endParaRPr>
          </a:p>
          <a:p>
            <a:pPr marL="20320" marR="5080" indent="-7620" algn="just"/>
            <a:r>
              <a:rPr sz="2400" b="1" dirty="0">
                <a:solidFill>
                  <a:srgbClr val="23567D"/>
                </a:solidFill>
                <a:latin typeface="Times New Roman"/>
                <a:cs typeface="Times New Roman"/>
              </a:rPr>
              <a:t>«Об </a:t>
            </a:r>
            <a:r>
              <a:rPr sz="24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утверждении </a:t>
            </a:r>
            <a:r>
              <a:rPr sz="24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Порядка </a:t>
            </a:r>
            <a:r>
              <a:rPr sz="2400" b="1" spc="-590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23567D"/>
                </a:solidFill>
                <a:latin typeface="Times New Roman"/>
                <a:cs typeface="Times New Roman"/>
              </a:rPr>
              <a:t>проведения </a:t>
            </a:r>
            <a:r>
              <a:rPr sz="2400" b="1" dirty="0">
                <a:solidFill>
                  <a:srgbClr val="23567D"/>
                </a:solidFill>
                <a:latin typeface="Times New Roman"/>
                <a:cs typeface="Times New Roman"/>
              </a:rPr>
              <a:t>всероссийской </a:t>
            </a:r>
            <a:r>
              <a:rPr sz="2400" b="1" spc="-58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олимпиады</a:t>
            </a:r>
            <a:r>
              <a:rPr sz="2400" b="1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23567D"/>
                </a:solidFill>
                <a:latin typeface="Times New Roman"/>
                <a:cs typeface="Times New Roman"/>
              </a:rPr>
              <a:t>школьников»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2819" y="365508"/>
            <a:ext cx="6939915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sz="20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Приказ Министерства</a:t>
            </a:r>
            <a:r>
              <a:rPr sz="2000" b="1" spc="1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просвещения</a:t>
            </a:r>
            <a:r>
              <a:rPr sz="2000" b="1" spc="-1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Российской</a:t>
            </a:r>
            <a:r>
              <a:rPr sz="2000" b="1" spc="-20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Федерации </a:t>
            </a:r>
            <a:r>
              <a:rPr sz="2000" b="1" spc="-484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от</a:t>
            </a:r>
            <a:r>
              <a:rPr sz="2000" b="1" spc="-20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27.11.2020</a:t>
            </a:r>
            <a:r>
              <a:rPr sz="2000" b="1" spc="-3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567D"/>
                </a:solidFill>
                <a:latin typeface="Times New Roman"/>
                <a:cs typeface="Times New Roman"/>
              </a:rPr>
              <a:t>№</a:t>
            </a:r>
            <a:r>
              <a:rPr sz="20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23567D"/>
                </a:solidFill>
                <a:latin typeface="Times New Roman"/>
                <a:cs typeface="Times New Roman"/>
              </a:rPr>
              <a:t>678</a:t>
            </a:r>
            <a:endParaRPr sz="2000">
              <a:latin typeface="Times New Roman"/>
              <a:cs typeface="Times New Roman"/>
            </a:endParaRPr>
          </a:p>
          <a:p>
            <a:pPr marL="354965" marR="351790" algn="ctr"/>
            <a:r>
              <a:rPr sz="2000" b="1" dirty="0">
                <a:solidFill>
                  <a:srgbClr val="23567D"/>
                </a:solidFill>
                <a:latin typeface="Times New Roman"/>
                <a:cs typeface="Times New Roman"/>
              </a:rPr>
              <a:t>«Об </a:t>
            </a:r>
            <a:r>
              <a:rPr sz="20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утверждении </a:t>
            </a:r>
            <a:r>
              <a:rPr sz="20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Порядка проведения </a:t>
            </a:r>
            <a:r>
              <a:rPr sz="2000" b="1" dirty="0">
                <a:solidFill>
                  <a:srgbClr val="23567D"/>
                </a:solidFill>
                <a:latin typeface="Times New Roman"/>
                <a:cs typeface="Times New Roman"/>
              </a:rPr>
              <a:t>всероссийской </a:t>
            </a:r>
            <a:r>
              <a:rPr sz="2000" b="1" spc="-484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олимпиады</a:t>
            </a:r>
            <a:r>
              <a:rPr sz="2000" b="1" spc="-4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567D"/>
                </a:solidFill>
                <a:latin typeface="Times New Roman"/>
                <a:cs typeface="Times New Roman"/>
              </a:rPr>
              <a:t>школьников»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25501" y="1982470"/>
          <a:ext cx="10318115" cy="30845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5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2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всероссийской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marR="158750" indent="-635" algn="ctr">
                        <a:lnSpc>
                          <a:spcPct val="114999"/>
                        </a:lnSpc>
                      </a:pP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6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приказом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Министерства</a:t>
                      </a:r>
                      <a:r>
                        <a:rPr sz="16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науки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600" b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6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всероссийской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79400" marR="274320" algn="ctr">
                        <a:lnSpc>
                          <a:spcPct val="114999"/>
                        </a:lnSpc>
                      </a:pP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r>
                        <a:rPr sz="1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6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Министерства </a:t>
                      </a:r>
                      <a:r>
                        <a:rPr sz="1600" b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касающиеся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сроков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6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Школьный</a:t>
                      </a:r>
                      <a:r>
                        <a:rPr sz="16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этап</a:t>
                      </a:r>
                      <a:r>
                        <a:rPr sz="16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должен</a:t>
                      </a:r>
                      <a:r>
                        <a:rPr sz="16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завершиться</a:t>
                      </a:r>
                      <a:r>
                        <a:rPr sz="16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sz="16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1089660" algn="l"/>
                          <a:tab pos="2927985" algn="l"/>
                          <a:tab pos="3368040" algn="l"/>
                          <a:tab pos="394271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ноября.	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Муниципальный	-	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25	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декабря,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региональный</a:t>
                      </a:r>
                      <a:r>
                        <a:rPr sz="16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6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1600" b="1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февраля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6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заключительный</a:t>
                      </a:r>
                      <a:r>
                        <a:rPr sz="16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6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(не</a:t>
                      </a:r>
                      <a:r>
                        <a:rPr sz="16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sz="16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этого</a:t>
                      </a:r>
                      <a:r>
                        <a:rPr sz="16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дня</a:t>
                      </a:r>
                      <a:r>
                        <a:rPr sz="16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должен</a:t>
                      </a:r>
                      <a:r>
                        <a:rPr sz="16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6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издан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приказ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победителях).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Школьный</a:t>
                      </a:r>
                      <a:r>
                        <a:rPr sz="16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этап</a:t>
                      </a:r>
                      <a:r>
                        <a:rPr sz="16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должен</a:t>
                      </a:r>
                      <a:r>
                        <a:rPr sz="16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завершиться</a:t>
                      </a:r>
                      <a:r>
                        <a:rPr sz="16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sz="16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ноября.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1672589" algn="l"/>
                          <a:tab pos="1876425" algn="l"/>
                          <a:tab pos="2218055" algn="l"/>
                          <a:tab pos="3083560" algn="l"/>
                          <a:tab pos="4458335" algn="l"/>
                          <a:tab pos="4664075" algn="l"/>
                          <a:tab pos="490347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Муниципальный	-	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25	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декабря,	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региональный	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1	марта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заключительный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(не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этого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дня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должен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быть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издан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приказ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победителях).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563248"/>
            <a:ext cx="11049000" cy="32060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 err="1">
                <a:solidFill>
                  <a:srgbClr val="23567D"/>
                </a:solidFill>
                <a:latin typeface="Times New Roman"/>
                <a:ea typeface="+mn-ea"/>
                <a:cs typeface="Times New Roman"/>
              </a:rPr>
              <a:t>При</a:t>
            </a:r>
            <a:r>
              <a:rPr lang="ru-RU" sz="2000" b="1" spc="-5" dirty="0" err="1">
                <a:solidFill>
                  <a:srgbClr val="23567D"/>
                </a:solidFill>
                <a:latin typeface="Times New Roman"/>
                <a:ea typeface="+mn-ea"/>
                <a:cs typeface="Times New Roman"/>
              </a:rPr>
              <a:t>каз</a:t>
            </a:r>
            <a:r>
              <a:rPr lang="ru-RU" sz="2000" b="1" spc="-5" dirty="0">
                <a:solidFill>
                  <a:srgbClr val="23567D"/>
                </a:solidFill>
                <a:latin typeface="Times New Roman"/>
                <a:ea typeface="+mn-ea"/>
                <a:cs typeface="Times New Roman"/>
              </a:rPr>
              <a:t> РФ От 27.11.2020 № 678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5717" y="875159"/>
            <a:ext cx="62496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37030" marR="5080" indent="-1624965">
              <a:spcBef>
                <a:spcPts val="105"/>
              </a:spcBef>
            </a:pPr>
            <a:r>
              <a:rPr sz="2000" b="1" dirty="0">
                <a:solidFill>
                  <a:srgbClr val="23567D"/>
                </a:solidFill>
                <a:latin typeface="Times New Roman"/>
                <a:cs typeface="Times New Roman"/>
              </a:rPr>
              <a:t>«Об </a:t>
            </a:r>
            <a:r>
              <a:rPr sz="20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утверждении </a:t>
            </a:r>
            <a:r>
              <a:rPr sz="2000" b="1" spc="-10" dirty="0">
                <a:solidFill>
                  <a:srgbClr val="23567D"/>
                </a:solidFill>
                <a:latin typeface="Times New Roman"/>
                <a:cs typeface="Times New Roman"/>
              </a:rPr>
              <a:t>Порядка проведения </a:t>
            </a:r>
            <a:r>
              <a:rPr sz="2000" b="1" dirty="0">
                <a:solidFill>
                  <a:srgbClr val="23567D"/>
                </a:solidFill>
                <a:latin typeface="Times New Roman"/>
                <a:cs typeface="Times New Roman"/>
              </a:rPr>
              <a:t>всероссийской </a:t>
            </a:r>
            <a:r>
              <a:rPr sz="2000" b="1" spc="-484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567D"/>
                </a:solidFill>
                <a:latin typeface="Times New Roman"/>
                <a:cs typeface="Times New Roman"/>
              </a:rPr>
              <a:t>олимпиады</a:t>
            </a:r>
            <a:r>
              <a:rPr sz="2000" b="1" spc="-45" dirty="0">
                <a:solidFill>
                  <a:srgbClr val="23567D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567D"/>
                </a:solidFill>
                <a:latin typeface="Times New Roman"/>
                <a:cs typeface="Times New Roman"/>
              </a:rPr>
              <a:t>школьников»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8780" y="1622425"/>
            <a:ext cx="10180320" cy="1355090"/>
          </a:xfrm>
          <a:custGeom>
            <a:avLst/>
            <a:gdLst/>
            <a:ahLst/>
            <a:cxnLst/>
            <a:rect l="l" t="t" r="r" b="b"/>
            <a:pathLst>
              <a:path w="10180320" h="1355089">
                <a:moveTo>
                  <a:pt x="5090617" y="0"/>
                </a:moveTo>
                <a:lnTo>
                  <a:pt x="5090617" y="1355089"/>
                </a:lnTo>
              </a:path>
              <a:path w="10180320" h="1355089">
                <a:moveTo>
                  <a:pt x="6299" y="0"/>
                </a:moveTo>
                <a:lnTo>
                  <a:pt x="6299" y="1355089"/>
                </a:lnTo>
              </a:path>
              <a:path w="10180320" h="1355089">
                <a:moveTo>
                  <a:pt x="10173792" y="0"/>
                </a:moveTo>
                <a:lnTo>
                  <a:pt x="10173792" y="1355089"/>
                </a:lnTo>
              </a:path>
              <a:path w="10180320" h="1355089">
                <a:moveTo>
                  <a:pt x="0" y="6350"/>
                </a:moveTo>
                <a:lnTo>
                  <a:pt x="10180142" y="6350"/>
                </a:lnTo>
              </a:path>
              <a:path w="10180320" h="1355089">
                <a:moveTo>
                  <a:pt x="0" y="1348739"/>
                </a:moveTo>
                <a:lnTo>
                  <a:pt x="10180142" y="134873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93835"/>
              </p:ext>
            </p:extLst>
          </p:nvPr>
        </p:nvGraphicFramePr>
        <p:xfrm>
          <a:off x="1548383" y="1859160"/>
          <a:ext cx="9895840" cy="8325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2557">
                <a:tc>
                  <a:txBody>
                    <a:bodyPr/>
                    <a:lstStyle/>
                    <a:p>
                      <a:pPr marR="27686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6364" marR="405765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образования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6860" algn="ctr">
                        <a:lnSpc>
                          <a:spcPts val="136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Порядок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25425" marR="234315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ts val="136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255003" y="2861210"/>
            <a:ext cx="10239375" cy="3535679"/>
          </a:xfrm>
          <a:custGeom>
            <a:avLst/>
            <a:gdLst/>
            <a:ahLst/>
            <a:cxnLst/>
            <a:rect l="l" t="t" r="r" b="b"/>
            <a:pathLst>
              <a:path w="10239375" h="3535679">
                <a:moveTo>
                  <a:pt x="5116652" y="391413"/>
                </a:moveTo>
                <a:lnTo>
                  <a:pt x="5116652" y="3535197"/>
                </a:lnTo>
              </a:path>
              <a:path w="10239375" h="3535679">
                <a:moveTo>
                  <a:pt x="0" y="397763"/>
                </a:moveTo>
                <a:lnTo>
                  <a:pt x="10238816" y="397763"/>
                </a:lnTo>
              </a:path>
              <a:path w="10239375" h="3535679">
                <a:moveTo>
                  <a:pt x="6299" y="0"/>
                </a:moveTo>
                <a:lnTo>
                  <a:pt x="6299" y="3535197"/>
                </a:lnTo>
              </a:path>
              <a:path w="10239375" h="3535679">
                <a:moveTo>
                  <a:pt x="10232466" y="0"/>
                </a:moveTo>
                <a:lnTo>
                  <a:pt x="10232466" y="3535197"/>
                </a:lnTo>
              </a:path>
              <a:path w="10239375" h="3535679">
                <a:moveTo>
                  <a:pt x="0" y="6350"/>
                </a:moveTo>
                <a:lnTo>
                  <a:pt x="10238816" y="6350"/>
                </a:lnTo>
              </a:path>
              <a:path w="10239375" h="3535679">
                <a:moveTo>
                  <a:pt x="0" y="3528847"/>
                </a:moveTo>
                <a:lnTo>
                  <a:pt x="10238816" y="35288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85037" y="2939621"/>
            <a:ext cx="9511665" cy="4184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sz="1200" b="1" spc="-5" dirty="0">
                <a:latin typeface="Times New Roman"/>
                <a:cs typeface="Times New Roman"/>
              </a:rPr>
              <a:t>Изменения,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касающиеся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конкретных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сроков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утверждению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оргкомитетов,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итоговых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результатов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и</a:t>
            </a:r>
            <a:r>
              <a:rPr sz="1200" b="1" spc="30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информирования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сроках </a:t>
            </a:r>
            <a:r>
              <a:rPr sz="1200" b="1" dirty="0">
                <a:latin typeface="Times New Roman"/>
                <a:cs typeface="Times New Roman"/>
              </a:rPr>
              <a:t>и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местах</a:t>
            </a:r>
            <a:endParaRPr sz="1200" dirty="0">
              <a:latin typeface="Times New Roman"/>
              <a:cs typeface="Times New Roman"/>
            </a:endParaRPr>
          </a:p>
          <a:p>
            <a:pPr marR="98425" algn="ctr">
              <a:spcBef>
                <a:spcPts val="105"/>
              </a:spcBef>
            </a:pPr>
            <a:r>
              <a:rPr sz="1200" b="1" spc="-5" dirty="0">
                <a:latin typeface="Times New Roman"/>
                <a:cs typeface="Times New Roman"/>
              </a:rPr>
              <a:t>проведения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всех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этапов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олимпиады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всех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лиц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1213" y="3865879"/>
            <a:ext cx="499999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144905" algn="l"/>
                <a:tab pos="2312035" algn="l"/>
                <a:tab pos="3477895" algn="l"/>
              </a:tabLst>
            </a:pPr>
            <a:r>
              <a:rPr sz="1600" spc="-5" dirty="0">
                <a:latin typeface="Times New Roman"/>
                <a:cs typeface="Times New Roman"/>
              </a:rPr>
              <a:t>фо</a:t>
            </a:r>
            <a:r>
              <a:rPr sz="1600" spc="-2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ми</a:t>
            </a:r>
            <a:r>
              <a:rPr sz="1600" spc="-15" dirty="0">
                <a:latin typeface="Times New Roman"/>
                <a:cs typeface="Times New Roman"/>
              </a:rPr>
              <a:t>р</a:t>
            </a:r>
            <a:r>
              <a:rPr sz="1600" spc="-40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орг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4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тет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ш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2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льн</a:t>
            </a:r>
            <a:r>
              <a:rPr sz="1600" spc="5" dirty="0">
                <a:latin typeface="Times New Roman"/>
                <a:cs typeface="Times New Roman"/>
              </a:rPr>
              <a:t>о</a:t>
            </a:r>
            <a:r>
              <a:rPr sz="1600" spc="-4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о,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5" dirty="0">
                <a:latin typeface="Times New Roman"/>
                <a:cs typeface="Times New Roman"/>
              </a:rPr>
              <a:t>ниц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п</a:t>
            </a:r>
            <a:r>
              <a:rPr sz="1600" spc="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льн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35" dirty="0">
                <a:latin typeface="Times New Roman"/>
                <a:cs typeface="Times New Roman"/>
              </a:rPr>
              <a:t>г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79269" y="4126179"/>
            <a:ext cx="35490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652145" algn="l"/>
                <a:tab pos="1816735" algn="l"/>
                <a:tab pos="2101850" algn="l"/>
                <a:tab pos="3264535" algn="l"/>
              </a:tabLst>
            </a:pPr>
            <a:r>
              <a:rPr sz="1600" dirty="0">
                <a:latin typeface="Times New Roman"/>
                <a:cs typeface="Times New Roman"/>
              </a:rPr>
              <a:t>э</a:t>
            </a:r>
            <a:r>
              <a:rPr sz="1600" spc="10" dirty="0">
                <a:latin typeface="Times New Roman"/>
                <a:cs typeface="Times New Roman"/>
              </a:rPr>
              <a:t>т</a:t>
            </a:r>
            <a:r>
              <a:rPr sz="1600" spc="-3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п</a:t>
            </a:r>
            <a:r>
              <a:rPr sz="1600" spc="-10" dirty="0">
                <a:latin typeface="Times New Roman"/>
                <a:cs typeface="Times New Roman"/>
              </a:rPr>
              <a:t>иа</a:t>
            </a:r>
            <a:r>
              <a:rPr sz="1600" spc="5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ы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ждает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е</a:t>
            </a:r>
            <a:r>
              <a:rPr sz="1600" spc="-4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1215" y="4108586"/>
            <a:ext cx="1298575" cy="107061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spcBef>
                <a:spcPts val="235"/>
              </a:spcBef>
            </a:pPr>
            <a:r>
              <a:rPr sz="1600" spc="-5" dirty="0">
                <a:latin typeface="Times New Roman"/>
                <a:cs typeface="Times New Roman"/>
              </a:rPr>
              <a:t>регионального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spcBef>
                <a:spcPts val="135"/>
              </a:spcBef>
            </a:pPr>
            <a:r>
              <a:rPr sz="1600" spc="5" dirty="0">
                <a:latin typeface="Times New Roman"/>
                <a:cs typeface="Times New Roman"/>
              </a:rPr>
              <a:t>состав;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spcBef>
                <a:spcPts val="130"/>
              </a:spcBef>
            </a:pPr>
            <a:r>
              <a:rPr sz="1600" spc="-10" dirty="0">
                <a:latin typeface="Times New Roman"/>
                <a:cs typeface="Times New Roman"/>
              </a:rPr>
              <a:t>формирует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spcBef>
                <a:spcPts val="145"/>
              </a:spcBef>
            </a:pPr>
            <a:r>
              <a:rPr sz="1600" spc="-5" dirty="0">
                <a:latin typeface="Times New Roman"/>
                <a:cs typeface="Times New Roman"/>
              </a:rPr>
              <a:t>регионального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22295" y="4629048"/>
            <a:ext cx="792480" cy="54991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>
              <a:spcBef>
                <a:spcPts val="244"/>
              </a:spcBef>
            </a:pPr>
            <a:r>
              <a:rPr sz="1600" dirty="0">
                <a:latin typeface="Times New Roman"/>
                <a:cs typeface="Times New Roman"/>
              </a:rPr>
              <a:t>жюри</a:t>
            </a:r>
            <a:endParaRPr sz="1600">
              <a:latin typeface="Times New Roman"/>
              <a:cs typeface="Times New Roman"/>
            </a:endParaRPr>
          </a:p>
          <a:p>
            <a:pPr marL="314325">
              <a:spcBef>
                <a:spcPts val="140"/>
              </a:spcBef>
            </a:pPr>
            <a:r>
              <a:rPr sz="1600" spc="-10" dirty="0">
                <a:latin typeface="Times New Roman"/>
                <a:cs typeface="Times New Roman"/>
              </a:rPr>
              <a:t>э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spc="-20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па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2690" y="4629048"/>
            <a:ext cx="2859405" cy="526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015" marR="5080" indent="-234950">
              <a:lnSpc>
                <a:spcPct val="107500"/>
              </a:lnSpc>
              <a:spcBef>
                <a:spcPts val="100"/>
              </a:spcBef>
              <a:tabLst>
                <a:tab pos="1336675" algn="l"/>
                <a:tab pos="1555115" algn="l"/>
                <a:tab pos="2083435" algn="l"/>
              </a:tabLst>
            </a:pPr>
            <a:r>
              <a:rPr sz="1600" spc="-10" dirty="0">
                <a:latin typeface="Times New Roman"/>
                <a:cs typeface="Times New Roman"/>
              </a:rPr>
              <a:t>ш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2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л</a:t>
            </a:r>
            <a:r>
              <a:rPr sz="1600" dirty="0">
                <a:latin typeface="Times New Roman"/>
                <a:cs typeface="Times New Roman"/>
              </a:rPr>
              <a:t>ь</a:t>
            </a:r>
            <a:r>
              <a:rPr sz="1600" spc="-10" dirty="0">
                <a:latin typeface="Times New Roman"/>
                <a:cs typeface="Times New Roman"/>
              </a:rPr>
              <a:t>но</a:t>
            </a:r>
            <a:r>
              <a:rPr sz="1600" spc="-35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о,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5" dirty="0">
                <a:latin typeface="Times New Roman"/>
                <a:cs typeface="Times New Roman"/>
              </a:rPr>
              <a:t>ници</a:t>
            </a: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1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ь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35" dirty="0">
                <a:latin typeface="Times New Roman"/>
                <a:cs typeface="Times New Roman"/>
              </a:rPr>
              <a:t>г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,  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мп</a:t>
            </a:r>
            <a:r>
              <a:rPr sz="1600" spc="-10" dirty="0">
                <a:latin typeface="Times New Roman"/>
                <a:cs typeface="Times New Roman"/>
              </a:rPr>
              <a:t>иад</a:t>
            </a:r>
            <a:r>
              <a:rPr sz="1600" spc="-5" dirty="0">
                <a:latin typeface="Times New Roman"/>
                <a:cs typeface="Times New Roman"/>
              </a:rPr>
              <a:t>ы</a:t>
            </a:r>
            <a:r>
              <a:rPr sz="1600" dirty="0">
                <a:latin typeface="Times New Roman"/>
                <a:cs typeface="Times New Roman"/>
              </a:rPr>
              <a:t>		</a:t>
            </a: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ажд</a:t>
            </a:r>
            <a:r>
              <a:rPr sz="1600" spc="-3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у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1213" y="5153585"/>
            <a:ext cx="4996180" cy="133032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  <a:tabLst>
                <a:tab pos="2239010" algn="l"/>
                <a:tab pos="3256915" algn="l"/>
                <a:tab pos="3574415" algn="l"/>
                <a:tab pos="4773930" algn="l"/>
              </a:tabLst>
            </a:pPr>
            <a:r>
              <a:rPr sz="1600" spc="-5" dirty="0">
                <a:latin typeface="Times New Roman"/>
                <a:cs typeface="Times New Roman"/>
              </a:rPr>
              <a:t>общео</a:t>
            </a:r>
            <a:r>
              <a:rPr sz="1600" dirty="0">
                <a:latin typeface="Times New Roman"/>
                <a:cs typeface="Times New Roman"/>
              </a:rPr>
              <a:t>б</a:t>
            </a:r>
            <a:r>
              <a:rPr sz="1600" spc="-5" dirty="0">
                <a:latin typeface="Times New Roman"/>
                <a:cs typeface="Times New Roman"/>
              </a:rPr>
              <a:t>ра</a:t>
            </a:r>
            <a:r>
              <a:rPr sz="1600" spc="-15" dirty="0">
                <a:latin typeface="Times New Roman"/>
                <a:cs typeface="Times New Roman"/>
              </a:rPr>
              <a:t>з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30" dirty="0">
                <a:latin typeface="Times New Roman"/>
                <a:cs typeface="Times New Roman"/>
              </a:rPr>
              <a:t>в</a:t>
            </a:r>
            <a:r>
              <a:rPr sz="1600" spc="-4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тел</a:t>
            </a:r>
            <a:r>
              <a:rPr sz="1600" spc="-10" dirty="0">
                <a:latin typeface="Times New Roman"/>
                <a:cs typeface="Times New Roman"/>
              </a:rPr>
              <a:t>ьн</a:t>
            </a:r>
            <a:r>
              <a:rPr sz="1600" spc="-3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му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пр</a:t>
            </a:r>
            <a:r>
              <a:rPr sz="1600" spc="-3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ме</a:t>
            </a:r>
            <a:r>
              <a:rPr sz="1600" spc="-2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утве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ж</a:t>
            </a:r>
            <a:r>
              <a:rPr sz="1600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ает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их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spcBef>
                <a:spcPts val="130"/>
              </a:spcBef>
            </a:pPr>
            <a:r>
              <a:rPr sz="1600" dirty="0">
                <a:latin typeface="Times New Roman"/>
                <a:cs typeface="Times New Roman"/>
              </a:rPr>
              <a:t>составы;</a:t>
            </a:r>
          </a:p>
          <a:p>
            <a:pPr marL="12700">
              <a:spcBef>
                <a:spcPts val="135"/>
              </a:spcBef>
            </a:pPr>
            <a:r>
              <a:rPr sz="1600" spc="-10" dirty="0">
                <a:latin typeface="Times New Roman"/>
                <a:cs typeface="Times New Roman"/>
              </a:rPr>
              <a:t>формирует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муниципальные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(региональные)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предметно-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6900"/>
              </a:lnSpc>
              <a:spcBef>
                <a:spcPts val="10"/>
              </a:spcBef>
              <a:tabLst>
                <a:tab pos="1341755" algn="l"/>
                <a:tab pos="2295525" algn="l"/>
                <a:tab pos="3414395" algn="l"/>
                <a:tab pos="3653790" algn="l"/>
                <a:tab pos="4773930" algn="l"/>
              </a:tabLst>
            </a:pPr>
            <a:r>
              <a:rPr sz="1600" spc="-5" dirty="0">
                <a:latin typeface="Times New Roman"/>
                <a:cs typeface="Times New Roman"/>
              </a:rPr>
              <a:t>ме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5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д</a:t>
            </a:r>
            <a:r>
              <a:rPr sz="1600" spc="-10" dirty="0">
                <a:latin typeface="Times New Roman"/>
                <a:cs typeface="Times New Roman"/>
              </a:rPr>
              <a:t>ич</a:t>
            </a:r>
            <a:r>
              <a:rPr sz="1600" spc="2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spc="5" dirty="0">
                <a:latin typeface="Times New Roman"/>
                <a:cs typeface="Times New Roman"/>
              </a:rPr>
              <a:t>к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2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си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мп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ды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ут</a:t>
            </a:r>
            <a:r>
              <a:rPr sz="1600" spc="-2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ержда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их  </a:t>
            </a:r>
            <a:r>
              <a:rPr sz="1600" spc="5" dirty="0">
                <a:latin typeface="Times New Roman"/>
                <a:cs typeface="Times New Roman"/>
              </a:rPr>
              <a:t>составы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1213" y="3324250"/>
            <a:ext cx="10113010" cy="526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  <a:tabLst>
                <a:tab pos="1804670" algn="l"/>
                <a:tab pos="3477895" algn="l"/>
                <a:tab pos="5123180" algn="l"/>
                <a:tab pos="6918959" algn="l"/>
                <a:tab pos="8595360" algn="l"/>
              </a:tabLst>
            </a:pP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рга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из</a:t>
            </a:r>
            <a:r>
              <a:rPr sz="1600" spc="-40" dirty="0">
                <a:latin typeface="Times New Roman"/>
                <a:cs typeface="Times New Roman"/>
              </a:rPr>
              <a:t>а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ш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2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льно</a:t>
            </a:r>
            <a:r>
              <a:rPr sz="1600" spc="-2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о,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5" dirty="0">
                <a:latin typeface="Times New Roman"/>
                <a:cs typeface="Times New Roman"/>
              </a:rPr>
              <a:t>ници</a:t>
            </a: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льн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35" dirty="0">
                <a:latin typeface="Times New Roman"/>
                <a:cs typeface="Times New Roman"/>
              </a:rPr>
              <a:t>г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рга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из</a:t>
            </a:r>
            <a:r>
              <a:rPr sz="1600" spc="-40" dirty="0">
                <a:latin typeface="Times New Roman"/>
                <a:cs typeface="Times New Roman"/>
              </a:rPr>
              <a:t>а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ш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2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льно</a:t>
            </a:r>
            <a:r>
              <a:rPr sz="1600" spc="-2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о,</a:t>
            </a:r>
            <a:r>
              <a:rPr sz="1600" dirty="0">
                <a:latin typeface="Times New Roman"/>
                <a:cs typeface="Times New Roman"/>
              </a:rPr>
              <a:t>	м</a:t>
            </a:r>
            <a:r>
              <a:rPr sz="1600" spc="-15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ници</a:t>
            </a: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1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льно</a:t>
            </a:r>
            <a:r>
              <a:rPr sz="1600" spc="-35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о,  регионального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этапов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олимпиады: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42075" y="3587902"/>
            <a:ext cx="5005070" cy="8077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sz="1600" spc="-5" dirty="0">
                <a:latin typeface="Times New Roman"/>
                <a:cs typeface="Times New Roman"/>
              </a:rPr>
              <a:t>регионального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этапов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олимпиады:</a:t>
            </a:r>
            <a:endParaRPr sz="1600">
              <a:latin typeface="Times New Roman"/>
              <a:cs typeface="Times New Roman"/>
            </a:endParaRPr>
          </a:p>
          <a:p>
            <a:pPr marL="12700">
              <a:spcBef>
                <a:spcPts val="135"/>
              </a:spcBef>
              <a:tabLst>
                <a:tab pos="378460" algn="l"/>
                <a:tab pos="1189355" algn="l"/>
                <a:tab pos="1640205" algn="l"/>
                <a:tab pos="1940560" algn="l"/>
                <a:tab pos="2273935" algn="l"/>
                <a:tab pos="3535045" algn="l"/>
                <a:tab pos="4077335" algn="l"/>
                <a:tab pos="4412615" algn="l"/>
              </a:tabLst>
            </a:pPr>
            <a:r>
              <a:rPr sz="1600" spc="-5" dirty="0">
                <a:latin typeface="Times New Roman"/>
                <a:cs typeface="Times New Roman"/>
              </a:rPr>
              <a:t>Не	позднее	чем	</a:t>
            </a:r>
            <a:r>
              <a:rPr sz="1600" dirty="0">
                <a:latin typeface="Times New Roman"/>
                <a:cs typeface="Times New Roman"/>
              </a:rPr>
              <a:t>за	</a:t>
            </a:r>
            <a:r>
              <a:rPr sz="1600" b="1" dirty="0">
                <a:latin typeface="Times New Roman"/>
                <a:cs typeface="Times New Roman"/>
              </a:rPr>
              <a:t>15	</a:t>
            </a:r>
            <a:r>
              <a:rPr sz="1600" spc="-5" dirty="0">
                <a:latin typeface="Times New Roman"/>
                <a:cs typeface="Times New Roman"/>
              </a:rPr>
              <a:t>календарных	</a:t>
            </a:r>
            <a:r>
              <a:rPr sz="1600" dirty="0">
                <a:latin typeface="Times New Roman"/>
                <a:cs typeface="Times New Roman"/>
              </a:rPr>
              <a:t>дней	</a:t>
            </a:r>
            <a:r>
              <a:rPr sz="1600" spc="-5" dirty="0">
                <a:latin typeface="Times New Roman"/>
                <a:cs typeface="Times New Roman"/>
              </a:rPr>
              <a:t>до	</a:t>
            </a:r>
            <a:r>
              <a:rPr sz="1600" spc="-15" dirty="0">
                <a:latin typeface="Times New Roman"/>
                <a:cs typeface="Times New Roman"/>
              </a:rPr>
              <a:t>начала</a:t>
            </a:r>
            <a:endParaRPr sz="1600">
              <a:latin typeface="Times New Roman"/>
              <a:cs typeface="Times New Roman"/>
            </a:endParaRPr>
          </a:p>
          <a:p>
            <a:pPr marL="12700">
              <a:spcBef>
                <a:spcPts val="130"/>
              </a:spcBef>
            </a:pPr>
            <a:r>
              <a:rPr sz="1600" spc="-10" dirty="0">
                <a:latin typeface="Times New Roman"/>
                <a:cs typeface="Times New Roman"/>
              </a:rPr>
              <a:t>проведения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школьного,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муниципального,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регионального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42075" y="4369968"/>
            <a:ext cx="5006340" cy="808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этапов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олимпиады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утверждает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составы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оргкомитета, </a:t>
            </a:r>
            <a:r>
              <a:rPr sz="1600" spc="-5" dirty="0">
                <a:latin typeface="Times New Roman"/>
                <a:cs typeface="Times New Roman"/>
              </a:rPr>
              <a:t> жюри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апелляционной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комиссии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каждому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общеобразовательному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предмету;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128" y="131496"/>
            <a:ext cx="6892925" cy="13303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33985" algn="ctr">
              <a:spcBef>
                <a:spcPts val="265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касающиеся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конкретных</a:t>
            </a: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сроков</a:t>
            </a:r>
            <a:r>
              <a:rPr sz="2000" b="1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по</a:t>
            </a:r>
            <a:endParaRPr sz="20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7000"/>
              </a:lnSpc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утверждению </a:t>
            </a: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оргкомитетов, 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итоговых </a:t>
            </a: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результатов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и </a:t>
            </a:r>
            <a:r>
              <a:rPr sz="20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информирования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о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сроках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и </a:t>
            </a:r>
            <a:r>
              <a:rPr sz="20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местах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проведения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этапов </a:t>
            </a:r>
            <a:r>
              <a:rPr sz="2000" b="1" spc="-484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олимпиады</a:t>
            </a:r>
            <a:r>
              <a:rPr sz="2000" b="1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лиц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39362"/>
              </p:ext>
            </p:extLst>
          </p:nvPr>
        </p:nvGraphicFramePr>
        <p:xfrm>
          <a:off x="1143000" y="1467681"/>
          <a:ext cx="9965690" cy="4497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2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46075" marR="343535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образования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88595" marR="184150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150" algn="just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Организатор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7150" marR="46990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заблаговременно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информирует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руководителей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организаций,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осуществляющих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образовательную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деятельность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образовательным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программам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начального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общего,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среднего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общего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образования,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расположенных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соответствующего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муниципального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родителей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(законных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представителей)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сроках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местах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школьного,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муниципального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этапов олимпиады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каждому общеобразовательному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предмету,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 также 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настоящем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Порядке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утвержденных требованиях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организации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этапа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олимпиады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каждому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предмету;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57150" algn="just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Организатор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этапов олимпиады: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57150" marR="45720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календарных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дней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даты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начала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школьного,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муниципального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этапа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письменно</a:t>
                      </a:r>
                      <a:r>
                        <a:rPr sz="1200" b="1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информирует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руководителей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местного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самоуправления,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осуществляющих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управление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сфере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руководителей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образовательных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организаций,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расположенных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соответствующих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муниципальных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образований,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муниципального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этапов олимпиады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родителей (законных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представителей)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сроках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местах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муниципального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этапов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каждому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предмету,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Порядке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утвержденных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нормативных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правовых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актах,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регламентирующих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организацию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школьного,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этапов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каждому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6119" y="201246"/>
            <a:ext cx="6892925" cy="11804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280"/>
              </a:lnSpc>
              <a:spcBef>
                <a:spcPts val="105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</a:t>
            </a:r>
            <a:r>
              <a:rPr sz="2000" b="1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касающиеся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конкретных </a:t>
            </a: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сроков</a:t>
            </a:r>
            <a:r>
              <a:rPr sz="2000" b="1" spc="-4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по</a:t>
            </a:r>
            <a:endParaRPr sz="2000">
              <a:latin typeface="Times New Roman"/>
              <a:cs typeface="Times New Roman"/>
            </a:endParaRPr>
          </a:p>
          <a:p>
            <a:pPr marL="12700" marR="5080" indent="635" algn="ctr">
              <a:lnSpc>
                <a:spcPts val="2160"/>
              </a:lnSpc>
              <a:spcBef>
                <a:spcPts val="155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утверждению </a:t>
            </a: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оргкомитетов, 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итоговых </a:t>
            </a: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результатов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и </a:t>
            </a:r>
            <a:r>
              <a:rPr sz="20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информирования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о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сроках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и </a:t>
            </a:r>
            <a:r>
              <a:rPr sz="20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местах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проведения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этапов </a:t>
            </a:r>
            <a:r>
              <a:rPr sz="2000" b="1" spc="-484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олимпиады</a:t>
            </a:r>
            <a:r>
              <a:rPr sz="2000" b="1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лиц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19075"/>
              </p:ext>
            </p:extLst>
          </p:nvPr>
        </p:nvGraphicFramePr>
        <p:xfrm>
          <a:off x="1033881" y="1622425"/>
          <a:ext cx="10351770" cy="4777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5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443865" marR="438784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образования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85115" marR="280670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121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Организатор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регионального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7785" algn="just">
                        <a:lnSpc>
                          <a:spcPct val="114999"/>
                        </a:lnSpc>
                        <a:tabLst>
                          <a:tab pos="3116580" algn="l"/>
                          <a:tab pos="379222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заблаговременно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информирует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руководителей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органов местного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самоуправления,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осуществляющих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сфере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руководителей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организаций,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осуществляющих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образовательную</a:t>
                      </a:r>
                      <a:r>
                        <a:rPr sz="1400" spc="6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деятельность	по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образовательным </a:t>
                      </a:r>
                      <a:r>
                        <a:rPr sz="1400" spc="-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программам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основного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общего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среднего</a:t>
                      </a:r>
                      <a:r>
                        <a:rPr sz="1400" spc="6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общего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образования,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расположенных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соответствующего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субъекта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Российской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Федерации,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регионального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родителей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(законных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представителей)о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сроках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местах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проведения регионального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по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каждому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предмету,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400" spc="6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настоящем</a:t>
                      </a:r>
                      <a:r>
                        <a:rPr sz="14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Порядке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требованиях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организации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проведению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каждому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Организатор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олимпиады: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9215" marR="55880" algn="just">
                        <a:lnSpc>
                          <a:spcPct val="114999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чем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14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кал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ендарных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дней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даты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начала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письменно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информирует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руководителей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органов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местного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самоуправления,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осуществляющих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сфере</a:t>
                      </a:r>
                      <a:r>
                        <a:rPr sz="14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образования,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руководителей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образовательных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организаций,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расположенных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соответствующих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образований,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участников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школьного,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 этапов олимпиады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их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родителей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(законных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представителей)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сроках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местах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по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каждому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предмету,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Порядке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утвержденных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нормативных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правовых актах, регламентирующих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организацию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по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каждому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6119" y="222250"/>
            <a:ext cx="6892925" cy="11544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17830" marR="409575" indent="-1270" algn="ctr">
              <a:lnSpc>
                <a:spcPts val="2160"/>
              </a:lnSpc>
              <a:spcBef>
                <a:spcPts val="375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касающиеся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конкретных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сроков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по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утверждению</a:t>
            </a:r>
            <a:r>
              <a:rPr sz="20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оргкомитетов, 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итоговых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результатов</a:t>
            </a:r>
            <a:r>
              <a:rPr sz="20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и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010"/>
              </a:lnSpc>
            </a:pP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информирования</a:t>
            </a:r>
            <a:r>
              <a:rPr sz="2000" b="1" spc="-4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о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сроках</a:t>
            </a:r>
            <a:r>
              <a:rPr sz="2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и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местах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проведения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этапов</a:t>
            </a:r>
            <a:endParaRPr sz="2000">
              <a:latin typeface="Times New Roman"/>
              <a:cs typeface="Times New Roman"/>
            </a:endParaRPr>
          </a:p>
          <a:p>
            <a:pPr marL="4445" algn="ctr">
              <a:lnSpc>
                <a:spcPts val="2280"/>
              </a:lnSpc>
            </a:pP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олимпиады</a:t>
            </a:r>
            <a:r>
              <a:rPr sz="2000" b="1" spc="-5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всех</a:t>
            </a:r>
            <a:r>
              <a:rPr sz="20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лиц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02474"/>
              </p:ext>
            </p:extLst>
          </p:nvPr>
        </p:nvGraphicFramePr>
        <p:xfrm>
          <a:off x="1067435" y="1622425"/>
          <a:ext cx="9639300" cy="3965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65430" marR="260350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образования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07314" marR="101600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1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289050" algn="l"/>
                          <a:tab pos="2362200" algn="l"/>
                          <a:tab pos="2719070" algn="l"/>
                          <a:tab pos="424942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Организатор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школьного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	этапов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289685" algn="l"/>
                          <a:tab pos="2362835" algn="l"/>
                          <a:tab pos="2719070" algn="l"/>
                          <a:tab pos="425005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Организатор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школьного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	этапов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5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235710" algn="l"/>
                          <a:tab pos="2404745" algn="l"/>
                          <a:tab pos="3542029" algn="l"/>
                          <a:tab pos="465455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	утверждает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результаты	школьного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срок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календарного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дня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со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дня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последней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639570" algn="l"/>
                          <a:tab pos="2441575" algn="l"/>
                          <a:tab pos="3604260" algn="l"/>
                          <a:tab pos="408940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	этапов	олимпиады	по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каждому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621030" algn="l"/>
                          <a:tab pos="1685925" algn="l"/>
                          <a:tab pos="3268345" algn="l"/>
                          <a:tab pos="388429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даты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проведения	соревновательных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туров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утверждает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r>
                        <a:rPr sz="1400" spc="6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(рейтинг</a:t>
                      </a:r>
                      <a:r>
                        <a:rPr sz="1400" spc="6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победителей</a:t>
                      </a:r>
                      <a:r>
                        <a:rPr sz="1400" spc="6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899794" algn="l"/>
                          <a:tab pos="1863089" algn="l"/>
                          <a:tab pos="2848610" algn="l"/>
                          <a:tab pos="425132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итоговые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результаты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школьного,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	этапов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887094" algn="l"/>
                          <a:tab pos="1790700" algn="l"/>
                          <a:tab pos="2860675" algn="l"/>
                          <a:tab pos="434340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рейтинг	призеров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школьного,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	этапа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4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каждому</a:t>
                      </a:r>
                      <a:r>
                        <a:rPr sz="14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общеобразовательному</a:t>
                      </a:r>
                      <a:r>
                        <a:rPr sz="14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r>
                        <a:rPr sz="14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олимпиады)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публикует</a:t>
                      </a:r>
                      <a:r>
                        <a:rPr sz="14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4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своем</a:t>
                      </a:r>
                      <a:r>
                        <a:rPr sz="14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официальном</a:t>
                      </a:r>
                      <a:r>
                        <a:rPr sz="14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сайте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262318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основании</a:t>
                      </a:r>
                      <a:r>
                        <a:rPr sz="1400" spc="5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протоколов</a:t>
                      </a:r>
                      <a:r>
                        <a:rPr sz="1400" spc="5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жюри	и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публикует</a:t>
                      </a:r>
                      <a:r>
                        <a:rPr sz="1400" spc="5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400" spc="5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spc="5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своем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72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сети</a:t>
                      </a:r>
                      <a:r>
                        <a:rPr sz="14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"Интернет",</a:t>
                      </a:r>
                      <a:r>
                        <a:rPr sz="14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числе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протоколы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жюри</a:t>
                      </a:r>
                      <a:r>
                        <a:rPr sz="14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школьного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официальном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сайте в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сети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Интернет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указанием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сведений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об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2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675005" algn="l"/>
                          <a:tab pos="1738630" algn="l"/>
                          <a:tab pos="2122805" algn="l"/>
                          <a:tab pos="298450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	олимпиады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каждому	общеобразовательному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067435" algn="l"/>
                          <a:tab pos="1393190" algn="l"/>
                          <a:tab pos="298323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участниках	по	соответствующему	общеобразовательному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742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предмету.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предмету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8123" y="381000"/>
            <a:ext cx="5638801" cy="894476"/>
          </a:xfrm>
          <a:prstGeom prst="rect">
            <a:avLst/>
          </a:prstGeom>
        </p:spPr>
        <p:txBody>
          <a:bodyPr vert="horz" wrap="square" lIns="0" tIns="47625" rIns="0" bIns="0" rtlCol="0" anchor="b">
            <a:spAutoFit/>
          </a:bodyPr>
          <a:lstStyle/>
          <a:p>
            <a:pPr marL="2170430" marR="5080" indent="-2158365" algn="ctr">
              <a:lnSpc>
                <a:spcPts val="2160"/>
              </a:lnSpc>
              <a:spcBef>
                <a:spcPts val="375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</a:t>
            </a:r>
            <a:r>
              <a:rPr sz="2000" b="1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касающиеся</a:t>
            </a:r>
            <a:r>
              <a:rPr sz="20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</a:t>
            </a:r>
            <a:r>
              <a:rPr sz="2000" b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составов</a:t>
            </a:r>
            <a:r>
              <a:rPr lang="ru-RU" sz="20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оргкомитетов</a:t>
            </a:r>
            <a:r>
              <a:rPr sz="20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484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sz="20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этапов</a:t>
            </a:r>
            <a:r>
              <a:rPr lang="ru-RU" sz="20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endParaRPr sz="2000" b="1" spc="-5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7419"/>
              </p:ext>
            </p:extLst>
          </p:nvPr>
        </p:nvGraphicFramePr>
        <p:xfrm>
          <a:off x="698322" y="1622427"/>
          <a:ext cx="10058400" cy="3270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69570" marR="365125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образования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12725" marR="207645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расширения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составов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оргкомитетов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548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Состав  </a:t>
                      </a:r>
                      <a:r>
                        <a:rPr sz="14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оргкомитета</a:t>
                      </a:r>
                      <a:r>
                        <a:rPr sz="1400" spc="4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школьного,</a:t>
                      </a:r>
                      <a:r>
                        <a:rPr sz="14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400" spc="4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2865" algn="just">
                        <a:lnSpc>
                          <a:spcPct val="114999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 формируется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представителей органов местного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самоуправления,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осуществляющих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сфере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предметно-методических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комиссий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олимпиады, педагогических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научно-педагогических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работников.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Состав  </a:t>
                      </a:r>
                      <a:r>
                        <a:rPr sz="14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оргкомитета</a:t>
                      </a:r>
                      <a:r>
                        <a:rPr sz="1400" spc="4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школьного,</a:t>
                      </a:r>
                      <a:r>
                        <a:rPr sz="1400" spc="4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400" spc="4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7310" marR="59690" algn="just">
                        <a:lnSpc>
                          <a:spcPct val="114999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 формируется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представителей органов местного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самоуправления,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осуществляющих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сфере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муниципальных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предметно-методических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комиссий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олимпиады, педагогических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научно-педагогических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работников,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также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представителей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общественных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иных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организаций,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средств массовой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информации.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9" y="393367"/>
            <a:ext cx="7058025" cy="612347"/>
          </a:xfrm>
          <a:prstGeom prst="rect">
            <a:avLst/>
          </a:prstGeom>
        </p:spPr>
        <p:txBody>
          <a:bodyPr vert="horz" wrap="square" lIns="0" tIns="47625" rIns="0" bIns="0" rtlCol="0" anchor="b">
            <a:spAutoFit/>
          </a:bodyPr>
          <a:lstStyle/>
          <a:p>
            <a:pPr marL="2170430" marR="5080" indent="-2158365">
              <a:lnSpc>
                <a:spcPts val="2160"/>
              </a:lnSpc>
              <a:spcBef>
                <a:spcPts val="375"/>
              </a:spcBef>
            </a:pPr>
            <a:r>
              <a:rPr sz="20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</a:t>
            </a:r>
            <a:r>
              <a:rPr sz="2000" b="1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касающиеся</a:t>
            </a:r>
            <a:r>
              <a:rPr sz="20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</a:t>
            </a:r>
            <a:r>
              <a:rPr sz="2000" b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составов</a:t>
            </a:r>
            <a:r>
              <a:rPr sz="20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оргкомитетов </a:t>
            </a:r>
            <a:r>
              <a:rPr sz="2000" b="1" spc="-484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sz="20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этапов</a:t>
            </a:r>
            <a:r>
              <a:rPr sz="20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38243"/>
              </p:ext>
            </p:extLst>
          </p:nvPr>
        </p:nvGraphicFramePr>
        <p:xfrm>
          <a:off x="991941" y="1622427"/>
          <a:ext cx="10117455" cy="3999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59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8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84175" marR="381000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 образования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18.11.2013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1252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ru-RU" sz="12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b="1" dirty="0" err="1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всероссийской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школьников,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26695" marR="220979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утвержденным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приказом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Министерства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просвещения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27.11.2020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678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Изменения,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касающиеся</a:t>
                      </a:r>
                      <a:r>
                        <a:rPr sz="12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расширения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составов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оргкомитетов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этапов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олимпиады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3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868680" algn="l"/>
                          <a:tab pos="2070735" algn="l"/>
                          <a:tab pos="3451860" algn="l"/>
                          <a:tab pos="4124325" algn="l"/>
                        </a:tabLst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Состав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оргкомитета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регионального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этапа	олимпиады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868680" algn="l"/>
                          <a:tab pos="2071370" algn="l"/>
                          <a:tab pos="3452495" algn="l"/>
                          <a:tab pos="4124325" algn="l"/>
                        </a:tabLst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Состав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оргкомитета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регионального	этапа	олимпиады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формируется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представителей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органа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формируется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представителей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органа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519555" algn="l"/>
                          <a:tab pos="2200910" algn="l"/>
                          <a:tab pos="3045460" algn="l"/>
                          <a:tab pos="410591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государственной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власти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субъекта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Российской	Федерации,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519555" algn="l"/>
                          <a:tab pos="2200910" algn="l"/>
                          <a:tab pos="3045460" algn="l"/>
                          <a:tab pos="410654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государственной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власти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субъекта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Российской	Федерации,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680845" algn="l"/>
                          <a:tab pos="3154680" algn="l"/>
                          <a:tab pos="4243070" algn="l"/>
                          <a:tab pos="454342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осуществляющего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государственное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управление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	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сфере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681480" algn="l"/>
                          <a:tab pos="3155315" algn="l"/>
                          <a:tab pos="4243705" algn="l"/>
                          <a:tab pos="454342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осуществляющего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государственное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управление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	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сфере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522095" algn="l"/>
                          <a:tab pos="30664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образования,	региональных	предметно-методических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522730" algn="l"/>
                          <a:tab pos="30664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образования,	региональных	предметно-методических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72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194435" algn="l"/>
                          <a:tab pos="2508885" algn="l"/>
                          <a:tab pos="4104640" algn="l"/>
                          <a:tab pos="4403090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комиссий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олимпиады,	педагогических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научно-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195070" algn="l"/>
                          <a:tab pos="2508885" algn="l"/>
                          <a:tab pos="4104640" algn="l"/>
                          <a:tab pos="4403725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комиссий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олимпиады,	педагогических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научно-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2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педагогических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работников.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529080" algn="l"/>
                          <a:tab pos="2707005" algn="l"/>
                          <a:tab pos="405447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педагогических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работников,	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руководящих	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работников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3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609725" algn="l"/>
                          <a:tab pos="2836545" algn="l"/>
                          <a:tab pos="3077210" algn="l"/>
                          <a:tab pos="3714750" algn="l"/>
                        </a:tabLst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образовательных	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организаций,	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также	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представителей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410335" algn="l"/>
                          <a:tab pos="1667510" algn="l"/>
                          <a:tab pos="2256155" algn="l"/>
                          <a:tab pos="3487420" algn="l"/>
                          <a:tab pos="4252595" algn="l"/>
                        </a:tabLst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общественных	и	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иных	организаций,	средств	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массовой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5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информации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</TotalTime>
  <Words>2732</Words>
  <Application>Microsoft Office PowerPoint</Application>
  <PresentationFormat>Широкоэкранный</PresentationFormat>
  <Paragraphs>316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Приказ РФ От 27.11.2020 № 678</vt:lpstr>
      <vt:lpstr>Презентация PowerPoint</vt:lpstr>
      <vt:lpstr>Презентация PowerPoint</vt:lpstr>
      <vt:lpstr>Презентация PowerPoint</vt:lpstr>
      <vt:lpstr>Изменения, касающиеся расширения составов оргкомитетов  всех этапов олимпиады</vt:lpstr>
      <vt:lpstr>Изменения, касающиеся расширения составов оргкомитетов  всех этапов олимпиады</vt:lpstr>
      <vt:lpstr>Презентация PowerPoint</vt:lpstr>
      <vt:lpstr>Презентация PowerPoint</vt:lpstr>
      <vt:lpstr>Изменения, касающиеся числа членов оргкомитета и жюри  всех этапов олимпиады</vt:lpstr>
      <vt:lpstr>Презентация PowerPoint</vt:lpstr>
      <vt:lpstr>Презентация PowerPoint</vt:lpstr>
      <vt:lpstr>Презентация PowerPoint</vt:lpstr>
      <vt:lpstr>Изменения условий проведения регионального  и заключительного  этапов олимпиады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Порядка проведения всероссийской олимпиады школьников, утвержденного приказом Министерства просвещения Российской Федерации от 27.11.2020 № 678.</dc:title>
  <dc:creator>Туркина Севиль Валерьевна</dc:creator>
  <cp:lastModifiedBy>Инга Ильдаровна Шестакова</cp:lastModifiedBy>
  <cp:revision>7</cp:revision>
  <dcterms:created xsi:type="dcterms:W3CDTF">2021-08-24T06:42:30Z</dcterms:created>
  <dcterms:modified xsi:type="dcterms:W3CDTF">2021-08-24T08:06:59Z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2021-08-24T00:00:00Z</vt:filetime>
  </property>
</Properties>
</file>